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5"/>
  </p:notesMasterIdLst>
  <p:sldIdLst>
    <p:sldId id="256" r:id="rId2"/>
    <p:sldId id="260" r:id="rId3"/>
    <p:sldId id="257" r:id="rId4"/>
    <p:sldId id="291" r:id="rId5"/>
    <p:sldId id="293" r:id="rId6"/>
    <p:sldId id="261" r:id="rId7"/>
    <p:sldId id="308" r:id="rId8"/>
    <p:sldId id="292" r:id="rId9"/>
    <p:sldId id="309" r:id="rId10"/>
    <p:sldId id="310" r:id="rId11"/>
    <p:sldId id="263" r:id="rId12"/>
    <p:sldId id="294" r:id="rId13"/>
    <p:sldId id="262" r:id="rId14"/>
    <p:sldId id="286" r:id="rId15"/>
    <p:sldId id="264" r:id="rId16"/>
    <p:sldId id="287" r:id="rId17"/>
    <p:sldId id="288" r:id="rId18"/>
    <p:sldId id="368" r:id="rId19"/>
    <p:sldId id="289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67" r:id="rId34"/>
    <p:sldId id="311" r:id="rId35"/>
    <p:sldId id="290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5" r:id="rId57"/>
    <p:sldId id="258" r:id="rId58"/>
    <p:sldId id="259" r:id="rId59"/>
    <p:sldId id="312" r:id="rId60"/>
    <p:sldId id="313" r:id="rId61"/>
    <p:sldId id="325" r:id="rId62"/>
    <p:sldId id="326" r:id="rId63"/>
    <p:sldId id="338" r:id="rId64"/>
    <p:sldId id="339" r:id="rId65"/>
    <p:sldId id="351" r:id="rId66"/>
    <p:sldId id="365" r:id="rId67"/>
    <p:sldId id="352" r:id="rId68"/>
    <p:sldId id="353" r:id="rId69"/>
    <p:sldId id="354" r:id="rId70"/>
    <p:sldId id="355" r:id="rId71"/>
    <p:sldId id="364" r:id="rId72"/>
    <p:sldId id="356" r:id="rId73"/>
    <p:sldId id="357" r:id="rId74"/>
    <p:sldId id="358" r:id="rId75"/>
    <p:sldId id="366" r:id="rId76"/>
    <p:sldId id="360" r:id="rId77"/>
    <p:sldId id="361" r:id="rId78"/>
    <p:sldId id="362" r:id="rId79"/>
    <p:sldId id="363" r:id="rId80"/>
    <p:sldId id="340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69" r:id="rId90"/>
    <p:sldId id="370" r:id="rId91"/>
    <p:sldId id="371" r:id="rId92"/>
    <p:sldId id="372" r:id="rId93"/>
    <p:sldId id="373" r:id="rId94"/>
    <p:sldId id="374" r:id="rId95"/>
    <p:sldId id="375" r:id="rId96"/>
    <p:sldId id="376" r:id="rId97"/>
    <p:sldId id="379" r:id="rId98"/>
    <p:sldId id="380" r:id="rId99"/>
    <p:sldId id="381" r:id="rId100"/>
    <p:sldId id="382" r:id="rId101"/>
    <p:sldId id="377" r:id="rId102"/>
    <p:sldId id="378" r:id="rId103"/>
    <p:sldId id="324" r:id="rId10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47" autoAdjust="0"/>
    <p:restoredTop sz="94660"/>
  </p:normalViewPr>
  <p:slideViewPr>
    <p:cSldViewPr>
      <p:cViewPr>
        <p:scale>
          <a:sx n="70" d="100"/>
          <a:sy n="70" d="100"/>
        </p:scale>
        <p:origin x="-1188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31B7F-0794-44ED-84C6-B73BF100C707}" type="datetimeFigureOut">
              <a:rPr lang="pt-BR" smtClean="0"/>
              <a:pPr/>
              <a:t>19/10/2015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0FFD3-B288-4F8A-A7BD-78E403F0D66F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D317E-DCD1-43FD-847F-14320DCDBE97}" type="slidenum">
              <a:rPr lang="pt-BR" smtClean="0"/>
              <a:pPr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D317E-DCD1-43FD-847F-14320DCDBE97}" type="slidenum">
              <a:rPr lang="pt-BR" smtClean="0"/>
              <a:pPr/>
              <a:t>28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D317E-DCD1-43FD-847F-14320DCDBE97}" type="slidenum">
              <a:rPr lang="pt-BR" smtClean="0"/>
              <a:pPr/>
              <a:t>29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D317E-DCD1-43FD-847F-14320DCDBE97}" type="slidenum">
              <a:rPr lang="pt-BR" smtClean="0"/>
              <a:pPr/>
              <a:t>30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D317E-DCD1-43FD-847F-14320DCDBE97}" type="slidenum">
              <a:rPr lang="pt-BR" smtClean="0"/>
              <a:pPr/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D317E-DCD1-43FD-847F-14320DCDBE97}" type="slidenum">
              <a:rPr lang="pt-BR" smtClean="0"/>
              <a:pPr/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D317E-DCD1-43FD-847F-14320DCDBE97}" type="slidenum">
              <a:rPr lang="pt-BR" smtClean="0"/>
              <a:pPr/>
              <a:t>34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D317E-DCD1-43FD-847F-14320DCDBE97}" type="slidenum">
              <a:rPr lang="pt-BR" smtClean="0"/>
              <a:pPr/>
              <a:t>20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D317E-DCD1-43FD-847F-14320DCDBE97}" type="slidenum">
              <a:rPr lang="pt-BR" smtClean="0"/>
              <a:pPr/>
              <a:t>21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D317E-DCD1-43FD-847F-14320DCDBE97}" type="slidenum">
              <a:rPr lang="pt-BR" smtClean="0"/>
              <a:pPr/>
              <a:t>22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D317E-DCD1-43FD-847F-14320DCDBE97}" type="slidenum">
              <a:rPr lang="pt-BR" smtClean="0"/>
              <a:pPr/>
              <a:t>23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D317E-DCD1-43FD-847F-14320DCDBE97}" type="slidenum">
              <a:rPr lang="pt-BR" smtClean="0"/>
              <a:pPr/>
              <a:t>24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D317E-DCD1-43FD-847F-14320DCDBE97}" type="slidenum">
              <a:rPr lang="pt-BR" smtClean="0"/>
              <a:pPr/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D317E-DCD1-43FD-847F-14320DCDBE97}" type="slidenum">
              <a:rPr lang="pt-BR" smtClean="0"/>
              <a:pPr/>
              <a:t>26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7D317E-DCD1-43FD-847F-14320DCDBE97}" type="slidenum">
              <a:rPr lang="pt-BR" smtClean="0"/>
              <a:pPr/>
              <a:t>27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E017D-9FD5-468D-B39E-4FAADB02E7A3}" type="datetimeFigureOut">
              <a:rPr lang="pt-BR" smtClean="0"/>
              <a:pPr/>
              <a:t>19/10/2015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63DA1-6DE7-4748-A20E-5770D227A8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E017D-9FD5-468D-B39E-4FAADB02E7A3}" type="datetimeFigureOut">
              <a:rPr lang="pt-BR" smtClean="0"/>
              <a:pPr/>
              <a:t>19/10/2015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63DA1-6DE7-4748-A20E-5770D227A8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E017D-9FD5-468D-B39E-4FAADB02E7A3}" type="datetimeFigureOut">
              <a:rPr lang="pt-BR" smtClean="0"/>
              <a:pPr/>
              <a:t>19/10/2015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63DA1-6DE7-4748-A20E-5770D227A8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E017D-9FD5-468D-B39E-4FAADB02E7A3}" type="datetimeFigureOut">
              <a:rPr lang="pt-BR" smtClean="0"/>
              <a:pPr/>
              <a:t>19/10/2015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63DA1-6DE7-4748-A20E-5770D227A8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E017D-9FD5-468D-B39E-4FAADB02E7A3}" type="datetimeFigureOut">
              <a:rPr lang="pt-BR" smtClean="0"/>
              <a:pPr/>
              <a:t>19/10/2015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63DA1-6DE7-4748-A20E-5770D227A8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E017D-9FD5-468D-B39E-4FAADB02E7A3}" type="datetimeFigureOut">
              <a:rPr lang="pt-BR" smtClean="0"/>
              <a:pPr/>
              <a:t>19/10/2015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63DA1-6DE7-4748-A20E-5770D227A8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E017D-9FD5-468D-B39E-4FAADB02E7A3}" type="datetimeFigureOut">
              <a:rPr lang="pt-BR" smtClean="0"/>
              <a:pPr/>
              <a:t>19/10/2015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63DA1-6DE7-4748-A20E-5770D227A8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E017D-9FD5-468D-B39E-4FAADB02E7A3}" type="datetimeFigureOut">
              <a:rPr lang="pt-BR" smtClean="0"/>
              <a:pPr/>
              <a:t>19/10/2015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63DA1-6DE7-4748-A20E-5770D227A8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E017D-9FD5-468D-B39E-4FAADB02E7A3}" type="datetimeFigureOut">
              <a:rPr lang="pt-BR" smtClean="0"/>
              <a:pPr/>
              <a:t>19/10/2015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63DA1-6DE7-4748-A20E-5770D227A8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E017D-9FD5-468D-B39E-4FAADB02E7A3}" type="datetimeFigureOut">
              <a:rPr lang="pt-BR" smtClean="0"/>
              <a:pPr/>
              <a:t>19/10/2015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63DA1-6DE7-4748-A20E-5770D227A8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E017D-9FD5-468D-B39E-4FAADB02E7A3}" type="datetimeFigureOut">
              <a:rPr lang="pt-BR" smtClean="0"/>
              <a:pPr/>
              <a:t>19/10/2015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363DA1-6DE7-4748-A20E-5770D227A8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DE017D-9FD5-468D-B39E-4FAADB02E7A3}" type="datetimeFigureOut">
              <a:rPr lang="pt-BR" smtClean="0"/>
              <a:pPr/>
              <a:t>19/10/2015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63DA1-6DE7-4748-A20E-5770D227A852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wmf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netbean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.wm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5576" y="1412776"/>
            <a:ext cx="7772400" cy="1470025"/>
          </a:xfrm>
        </p:spPr>
        <p:txBody>
          <a:bodyPr>
            <a:noAutofit/>
          </a:bodyPr>
          <a:lstStyle/>
          <a:p>
            <a:r>
              <a:rPr lang="pt-BR" sz="4800" b="1" dirty="0" smtClean="0"/>
              <a:t>Desenvolvimentos de Sistemas</a:t>
            </a:r>
            <a:endParaRPr lang="pt-BR" sz="4800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5656" y="3068960"/>
            <a:ext cx="6400800" cy="1752600"/>
          </a:xfrm>
        </p:spPr>
        <p:txBody>
          <a:bodyPr>
            <a:noAutofit/>
          </a:bodyPr>
          <a:lstStyle/>
          <a:p>
            <a:r>
              <a:rPr lang="pt-BR" sz="8800" b="1" dirty="0" smtClean="0">
                <a:solidFill>
                  <a:srgbClr val="FF0000"/>
                </a:solidFill>
              </a:rPr>
              <a:t>Java</a:t>
            </a:r>
          </a:p>
          <a:p>
            <a:r>
              <a:rPr lang="pt-BR" sz="8800" b="1" dirty="0" err="1" smtClean="0">
                <a:solidFill>
                  <a:srgbClr val="FF0000"/>
                </a:solidFill>
              </a:rPr>
              <a:t>Netbeans</a:t>
            </a:r>
            <a:endParaRPr lang="pt-BR" sz="8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6250"/>
          <a:stretch>
            <a:fillRect/>
          </a:stretch>
        </p:blipFill>
        <p:spPr bwMode="auto">
          <a:xfrm>
            <a:off x="0" y="908720"/>
            <a:ext cx="9144000" cy="594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86644" y="260648"/>
            <a:ext cx="1857356" cy="609591"/>
          </a:xfrm>
          <a:prstGeom prst="rect">
            <a:avLst/>
          </a:prstGeom>
          <a:noFill/>
        </p:spPr>
      </p:pic>
      <p:pic>
        <p:nvPicPr>
          <p:cNvPr id="6" name="Imagem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678" y="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aixaDeTexto 7"/>
          <p:cNvSpPr txBox="1"/>
          <p:nvPr/>
        </p:nvSpPr>
        <p:spPr>
          <a:xfrm>
            <a:off x="179512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F0000"/>
                </a:solidFill>
              </a:rPr>
              <a:t>INSTALANDO O JAVA E NETBEANS</a:t>
            </a:r>
            <a:endParaRPr lang="pt-BR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Programação dos Componentes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Testando Código</a:t>
            </a:r>
            <a:endParaRPr lang="pt-BR" sz="36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Programação dos Componentes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Testando Código</a:t>
            </a:r>
            <a:endParaRPr lang="pt-BR" sz="36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Programação dos Componentes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Testando Código</a:t>
            </a:r>
            <a:endParaRPr lang="pt-BR" sz="36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6250"/>
          <a:stretch>
            <a:fillRect/>
          </a:stretch>
        </p:blipFill>
        <p:spPr bwMode="auto">
          <a:xfrm>
            <a:off x="42738" y="1052735"/>
            <a:ext cx="9101262" cy="580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-612576" y="0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u="sng" dirty="0" smtClean="0">
                <a:solidFill>
                  <a:srgbClr val="FF0000"/>
                </a:solidFill>
              </a:rPr>
              <a:t>INTERFACE DO NETBEANS</a:t>
            </a:r>
            <a:endParaRPr lang="pt-BR" sz="4800" b="1" u="sng" dirty="0">
              <a:solidFill>
                <a:srgbClr val="FF0000"/>
              </a:solidFill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86644" y="260648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678" y="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pt-BR" sz="3600" b="1" u="sng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POO – Programação Orientada a Objeto</a:t>
            </a:r>
            <a:endParaRPr lang="pt-BR" sz="3600" b="1" u="sng" dirty="0">
              <a:solidFill>
                <a:schemeClr val="accent5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4282" y="1071546"/>
            <a:ext cx="8715436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b="1" u="sng" dirty="0" smtClean="0">
                <a:solidFill>
                  <a:srgbClr val="C00000"/>
                </a:solidFill>
              </a:rPr>
              <a:t>Tela do NETBEANS:</a:t>
            </a:r>
          </a:p>
          <a:p>
            <a:pPr marL="514350" indent="-514350">
              <a:buNone/>
            </a:pPr>
            <a:endParaRPr lang="pt-BR" dirty="0"/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1214422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57224" y="92867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 cstate="print"/>
          <a:srcRect b="7226"/>
          <a:stretch>
            <a:fillRect/>
          </a:stretch>
        </p:blipFill>
        <p:spPr bwMode="auto">
          <a:xfrm>
            <a:off x="142844" y="1928801"/>
            <a:ext cx="8786874" cy="4929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b="6250"/>
          <a:stretch>
            <a:fillRect/>
          </a:stretch>
        </p:blipFill>
        <p:spPr bwMode="auto">
          <a:xfrm>
            <a:off x="93290" y="1439422"/>
            <a:ext cx="9050710" cy="5418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aixaDeTexto 1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FF0000"/>
                </a:solidFill>
              </a:rPr>
              <a:t>CONFIGURANDO OS PLUG-INS DO NETBEANS</a:t>
            </a:r>
            <a:endParaRPr lang="pt-BR" sz="3200" b="1" dirty="0">
              <a:solidFill>
                <a:srgbClr val="FF0000"/>
              </a:solidFill>
            </a:endParaRPr>
          </a:p>
        </p:txBody>
      </p:sp>
      <p:sp>
        <p:nvSpPr>
          <p:cNvPr id="4" name="Seta para baixo 3"/>
          <p:cNvSpPr/>
          <p:nvPr/>
        </p:nvSpPr>
        <p:spPr>
          <a:xfrm rot="4946384">
            <a:off x="4180712" y="963809"/>
            <a:ext cx="400571" cy="115954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Seta para baixo 5"/>
          <p:cNvSpPr/>
          <p:nvPr/>
        </p:nvSpPr>
        <p:spPr>
          <a:xfrm rot="4946384">
            <a:off x="5044808" y="2980034"/>
            <a:ext cx="400571" cy="115954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764704"/>
            <a:ext cx="1857356" cy="609591"/>
          </a:xfrm>
          <a:prstGeom prst="rect">
            <a:avLst/>
          </a:prstGeom>
          <a:noFill/>
        </p:spPr>
      </p:pic>
      <p:pic>
        <p:nvPicPr>
          <p:cNvPr id="8" name="Imagem 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2454" y="478952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260648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FF0000"/>
                </a:solidFill>
              </a:rPr>
              <a:t>CONFIGURANDO OS PLUG-INS DO NETBEANS : VISUALIZANDO AS ABAS DA JANELA.</a:t>
            </a:r>
            <a:endParaRPr lang="pt-BR" sz="3200" b="1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6250"/>
          <a:stretch>
            <a:fillRect/>
          </a:stretch>
        </p:blipFill>
        <p:spPr bwMode="auto">
          <a:xfrm>
            <a:off x="200794" y="1556792"/>
            <a:ext cx="8943206" cy="5301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tângulo 5"/>
          <p:cNvSpPr/>
          <p:nvPr/>
        </p:nvSpPr>
        <p:spPr>
          <a:xfrm>
            <a:off x="1835696" y="2492896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36" y="6248409"/>
            <a:ext cx="1857356" cy="609591"/>
          </a:xfrm>
          <a:prstGeom prst="rect">
            <a:avLst/>
          </a:prstGeom>
          <a:noFill/>
        </p:spPr>
      </p:pic>
      <p:pic>
        <p:nvPicPr>
          <p:cNvPr id="7" name="Imagem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678" y="5962657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 b="6250"/>
          <a:stretch>
            <a:fillRect/>
          </a:stretch>
        </p:blipFill>
        <p:spPr bwMode="auto">
          <a:xfrm>
            <a:off x="127398" y="1340768"/>
            <a:ext cx="9016602" cy="551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aixaDeTexto 3"/>
          <p:cNvSpPr txBox="1"/>
          <p:nvPr/>
        </p:nvSpPr>
        <p:spPr>
          <a:xfrm>
            <a:off x="0" y="260648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FF0000"/>
                </a:solidFill>
              </a:rPr>
              <a:t>CONFIGURANDO OS PLUG-INS DO NETBEANS : VISUALIZANDO AS ABAS DA JANELA.</a:t>
            </a:r>
            <a:endParaRPr lang="pt-BR" sz="3200" b="1" dirty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267744" y="2276872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36" y="6248409"/>
            <a:ext cx="1857356" cy="609591"/>
          </a:xfrm>
          <a:prstGeom prst="rect">
            <a:avLst/>
          </a:prstGeom>
          <a:noFill/>
        </p:spPr>
      </p:pic>
      <p:pic>
        <p:nvPicPr>
          <p:cNvPr id="7" name="Imagem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678" y="5962657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6250"/>
          <a:stretch>
            <a:fillRect/>
          </a:stretch>
        </p:blipFill>
        <p:spPr bwMode="auto">
          <a:xfrm>
            <a:off x="-1" y="1412776"/>
            <a:ext cx="9153217" cy="544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aixaDeTexto 3"/>
          <p:cNvSpPr txBox="1"/>
          <p:nvPr/>
        </p:nvSpPr>
        <p:spPr>
          <a:xfrm>
            <a:off x="0" y="260648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FF0000"/>
                </a:solidFill>
              </a:rPr>
              <a:t>CONFIGURANDO OS PLUG-INS DO NETBEANS : VISUALIZANDO AS ABAS DA JANELA.</a:t>
            </a:r>
            <a:endParaRPr lang="pt-BR" sz="3200" b="1" dirty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059832" y="2348880"/>
            <a:ext cx="7920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36" y="6248409"/>
            <a:ext cx="1857356" cy="609591"/>
          </a:xfrm>
          <a:prstGeom prst="rect">
            <a:avLst/>
          </a:prstGeom>
          <a:noFill/>
        </p:spPr>
      </p:pic>
      <p:pic>
        <p:nvPicPr>
          <p:cNvPr id="7" name="Imagem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678" y="5962657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b="6250"/>
          <a:stretch>
            <a:fillRect/>
          </a:stretch>
        </p:blipFill>
        <p:spPr bwMode="auto">
          <a:xfrm>
            <a:off x="0" y="1484784"/>
            <a:ext cx="9101264" cy="537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aixaDeTexto 3"/>
          <p:cNvSpPr txBox="1"/>
          <p:nvPr/>
        </p:nvSpPr>
        <p:spPr>
          <a:xfrm>
            <a:off x="0" y="260648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FF0000"/>
                </a:solidFill>
              </a:rPr>
              <a:t>CONFIGURANDO OS PLUG-INS DO NETBEANS : VISUALIZANDO AS ABAS DA JANELA.</a:t>
            </a:r>
            <a:endParaRPr lang="pt-BR" sz="3200" b="1" dirty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779912" y="2420888"/>
            <a:ext cx="648072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36" y="6248409"/>
            <a:ext cx="1857356" cy="609591"/>
          </a:xfrm>
          <a:prstGeom prst="rect">
            <a:avLst/>
          </a:prstGeom>
          <a:noFill/>
        </p:spPr>
      </p:pic>
      <p:pic>
        <p:nvPicPr>
          <p:cNvPr id="7" name="Imagem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678" y="5962657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5723"/>
          <a:stretch>
            <a:fillRect/>
          </a:stretch>
        </p:blipFill>
        <p:spPr bwMode="auto">
          <a:xfrm>
            <a:off x="0" y="1340768"/>
            <a:ext cx="9102082" cy="551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aixaDeTexto 3"/>
          <p:cNvSpPr txBox="1"/>
          <p:nvPr/>
        </p:nvSpPr>
        <p:spPr>
          <a:xfrm>
            <a:off x="0" y="260648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FF0000"/>
                </a:solidFill>
              </a:rPr>
              <a:t>CONFIGURANDO OS PLUG-INS DO NETBEANS : VISUALIZANDO AS ABAS DA JANELA.</a:t>
            </a:r>
            <a:endParaRPr lang="pt-BR" sz="3200" b="1" dirty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3779912" y="2276872"/>
            <a:ext cx="64807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19008"/>
            <a:ext cx="1857356" cy="609591"/>
          </a:xfrm>
          <a:prstGeom prst="rect">
            <a:avLst/>
          </a:prstGeom>
          <a:noFill/>
        </p:spPr>
      </p:pic>
      <p:pic>
        <p:nvPicPr>
          <p:cNvPr id="7" name="Imagem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942" y="5733256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0" y="260648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rgbClr val="FF0000"/>
                </a:solidFill>
              </a:rPr>
              <a:t>CONFIGURANDO OS PLUG-INS DO NETBEANS : VISUALIZANDO AS ABAS DA JANELA.</a:t>
            </a:r>
            <a:endParaRPr lang="pt-BR" sz="3200" b="1" dirty="0"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355976" y="2276872"/>
            <a:ext cx="50405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b="6250"/>
          <a:stretch>
            <a:fillRect/>
          </a:stretch>
        </p:blipFill>
        <p:spPr bwMode="auto">
          <a:xfrm>
            <a:off x="0" y="1340768"/>
            <a:ext cx="9101264" cy="551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tângulo 5"/>
          <p:cNvSpPr/>
          <p:nvPr/>
        </p:nvSpPr>
        <p:spPr>
          <a:xfrm>
            <a:off x="4355976" y="2276872"/>
            <a:ext cx="43204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36" y="6248409"/>
            <a:ext cx="1857356" cy="609591"/>
          </a:xfrm>
          <a:prstGeom prst="rect">
            <a:avLst/>
          </a:prstGeom>
          <a:noFill/>
        </p:spPr>
      </p:pic>
      <p:pic>
        <p:nvPicPr>
          <p:cNvPr id="8" name="Imagem 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678" y="5962657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475656" y="2060848"/>
            <a:ext cx="61206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/>
              <a:t>DEFINIÇÃO DE  JAVA E NETBEANS</a:t>
            </a:r>
            <a:endParaRPr lang="pt-BR" sz="5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pt-BR" sz="3600" b="1" u="sng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POO – Programação Orientada a Objeto</a:t>
            </a:r>
            <a:endParaRPr lang="pt-BR" sz="3600" b="1" u="sng" dirty="0">
              <a:solidFill>
                <a:schemeClr val="accent5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4282" y="1071546"/>
            <a:ext cx="8715436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b="1" u="sng" dirty="0" smtClean="0">
                <a:solidFill>
                  <a:srgbClr val="C00000"/>
                </a:solidFill>
              </a:rPr>
              <a:t>No NETBEANS:</a:t>
            </a:r>
          </a:p>
          <a:p>
            <a:pPr marL="514350" indent="-514350">
              <a:buNone/>
            </a:pPr>
            <a:endParaRPr lang="pt-BR" dirty="0" smtClean="0"/>
          </a:p>
          <a:p>
            <a:pPr marL="514350" indent="-514350">
              <a:buNone/>
            </a:pPr>
            <a:r>
              <a:rPr lang="pt-BR" dirty="0" smtClean="0"/>
              <a:t>     </a:t>
            </a:r>
            <a:r>
              <a:rPr lang="pt-BR" dirty="0" smtClean="0">
                <a:solidFill>
                  <a:srgbClr val="C00000"/>
                </a:solidFill>
              </a:rPr>
              <a:t>Dentro do NETBEANS a organização é feita em PROJETOS &gt; Tem PACOTES &gt; Tem CLASSES &gt; MÉTODOS e VÁRIAVEIS. </a:t>
            </a:r>
            <a:endParaRPr lang="pt-BR" dirty="0">
              <a:solidFill>
                <a:srgbClr val="C00000"/>
              </a:solidFill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4509120"/>
            <a:ext cx="3019206" cy="1658464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224" y="3573016"/>
            <a:ext cx="2206381" cy="1554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b="7226"/>
          <a:stretch>
            <a:fillRect/>
          </a:stretch>
        </p:blipFill>
        <p:spPr bwMode="auto">
          <a:xfrm>
            <a:off x="142844" y="1714489"/>
            <a:ext cx="8786874" cy="51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pt-BR" sz="3600" b="1" u="sng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POO – Programação Orientada a Objeto</a:t>
            </a:r>
            <a:endParaRPr lang="pt-BR" sz="3600" b="1" u="sng" dirty="0">
              <a:solidFill>
                <a:schemeClr val="accent5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4282" y="1071546"/>
            <a:ext cx="8715436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b="1" u="sng" dirty="0" smtClean="0">
                <a:solidFill>
                  <a:srgbClr val="C00000"/>
                </a:solidFill>
              </a:rPr>
              <a:t>Criando Projetos no NETBEANS:</a:t>
            </a:r>
          </a:p>
          <a:p>
            <a:pPr marL="514350" indent="-514350">
              <a:buNone/>
            </a:pPr>
            <a:endParaRPr lang="pt-BR" dirty="0"/>
          </a:p>
        </p:txBody>
      </p:sp>
      <p:pic>
        <p:nvPicPr>
          <p:cNvPr id="4" name="Imagem 3" descr="IFTO_LOGO_araguaina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36" y="6248409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678" y="5962657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eta para a direita 6"/>
          <p:cNvSpPr/>
          <p:nvPr/>
        </p:nvSpPr>
        <p:spPr>
          <a:xfrm rot="5194903">
            <a:off x="-550134" y="904014"/>
            <a:ext cx="1928826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CRIAR PROJETOS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b="7226"/>
          <a:stretch>
            <a:fillRect/>
          </a:stretch>
        </p:blipFill>
        <p:spPr bwMode="auto">
          <a:xfrm>
            <a:off x="-32285" y="1643050"/>
            <a:ext cx="9176285" cy="52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pt-BR" sz="3600" b="1" u="sng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POO – Programação Orientada a Objeto</a:t>
            </a:r>
            <a:endParaRPr lang="pt-BR" sz="3600" b="1" u="sng" dirty="0">
              <a:solidFill>
                <a:schemeClr val="accent5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4282" y="1071546"/>
            <a:ext cx="8715436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b="1" u="sng" dirty="0" smtClean="0">
                <a:solidFill>
                  <a:srgbClr val="C00000"/>
                </a:solidFill>
              </a:rPr>
              <a:t>Criando Projetos no NETBEANS:</a:t>
            </a:r>
          </a:p>
          <a:p>
            <a:pPr marL="514350" indent="-514350">
              <a:buNone/>
            </a:pPr>
            <a:endParaRPr lang="pt-BR" dirty="0"/>
          </a:p>
        </p:txBody>
      </p:sp>
      <p:pic>
        <p:nvPicPr>
          <p:cNvPr id="4" name="Imagem 3" descr="IFTO_LOGO_araguaina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36" y="6248409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678" y="5962657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eta para a direita 6"/>
          <p:cNvSpPr/>
          <p:nvPr/>
        </p:nvSpPr>
        <p:spPr>
          <a:xfrm rot="20842102">
            <a:off x="2157472" y="3316424"/>
            <a:ext cx="1618171" cy="310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CRIAR PROJETOS</a:t>
            </a:r>
            <a:endParaRPr lang="pt-BR" sz="1400" dirty="0"/>
          </a:p>
        </p:txBody>
      </p:sp>
      <p:sp>
        <p:nvSpPr>
          <p:cNvPr id="10" name="Seta para a direita 9"/>
          <p:cNvSpPr/>
          <p:nvPr/>
        </p:nvSpPr>
        <p:spPr>
          <a:xfrm rot="709691">
            <a:off x="2985390" y="5655417"/>
            <a:ext cx="1606642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CLICAR EM:</a:t>
            </a:r>
            <a:endParaRPr lang="pt-BR" sz="1400" dirty="0"/>
          </a:p>
        </p:txBody>
      </p:sp>
      <p:sp>
        <p:nvSpPr>
          <p:cNvPr id="11" name="Seta para a esquerda 10"/>
          <p:cNvSpPr/>
          <p:nvPr/>
        </p:nvSpPr>
        <p:spPr>
          <a:xfrm>
            <a:off x="6357950" y="3071810"/>
            <a:ext cx="1571636" cy="4286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CRIAR PROJETOS</a:t>
            </a:r>
            <a:endParaRPr lang="pt-B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b="8202"/>
          <a:stretch>
            <a:fillRect/>
          </a:stretch>
        </p:blipFill>
        <p:spPr bwMode="auto">
          <a:xfrm>
            <a:off x="0" y="1643051"/>
            <a:ext cx="9144000" cy="52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pt-BR" sz="3600" b="1" u="sng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POO – Programação Orientada a Objeto</a:t>
            </a:r>
            <a:endParaRPr lang="pt-BR" sz="3600" b="1" u="sng" dirty="0">
              <a:solidFill>
                <a:schemeClr val="accent5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4282" y="1071546"/>
            <a:ext cx="8715436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b="1" u="sng" dirty="0" smtClean="0">
                <a:solidFill>
                  <a:srgbClr val="C00000"/>
                </a:solidFill>
              </a:rPr>
              <a:t>Criando Projetos no NETBEANS:</a:t>
            </a:r>
          </a:p>
          <a:p>
            <a:pPr marL="514350" indent="-514350">
              <a:buNone/>
            </a:pPr>
            <a:endParaRPr lang="pt-BR" dirty="0"/>
          </a:p>
        </p:txBody>
      </p:sp>
      <p:pic>
        <p:nvPicPr>
          <p:cNvPr id="4" name="Imagem 3" descr="IFTO_LOGO_araguaina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36" y="6248409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678" y="5962657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eta para a direita 6"/>
          <p:cNvSpPr/>
          <p:nvPr/>
        </p:nvSpPr>
        <p:spPr>
          <a:xfrm rot="1345465">
            <a:off x="2580563" y="2494800"/>
            <a:ext cx="1928826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NOME PROJETOS</a:t>
            </a:r>
            <a:endParaRPr lang="pt-BR" dirty="0"/>
          </a:p>
        </p:txBody>
      </p:sp>
      <p:sp>
        <p:nvSpPr>
          <p:cNvPr id="9" name="Seta para a direita 8"/>
          <p:cNvSpPr/>
          <p:nvPr/>
        </p:nvSpPr>
        <p:spPr>
          <a:xfrm rot="1749832">
            <a:off x="3774534" y="5537962"/>
            <a:ext cx="1562868" cy="344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CLICAR EM:</a:t>
            </a:r>
            <a:endParaRPr lang="pt-BR" sz="1400" dirty="0"/>
          </a:p>
        </p:txBody>
      </p:sp>
      <p:sp>
        <p:nvSpPr>
          <p:cNvPr id="10" name="Seta para a direita 9"/>
          <p:cNvSpPr/>
          <p:nvPr/>
        </p:nvSpPr>
        <p:spPr>
          <a:xfrm>
            <a:off x="2357422" y="4714884"/>
            <a:ext cx="1214446" cy="357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DESMARCAR</a:t>
            </a:r>
            <a:endParaRPr lang="pt-B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 b="9950"/>
          <a:stretch>
            <a:fillRect/>
          </a:stretch>
        </p:blipFill>
        <p:spPr bwMode="auto">
          <a:xfrm>
            <a:off x="0" y="1643050"/>
            <a:ext cx="9144000" cy="52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pt-BR" sz="3600" b="1" u="sng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POO – Programação Orientada a Objeto</a:t>
            </a:r>
            <a:endParaRPr lang="pt-BR" sz="3600" b="1" u="sng" dirty="0">
              <a:solidFill>
                <a:schemeClr val="accent5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4282" y="1071546"/>
            <a:ext cx="8715436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b="1" u="sng" dirty="0" smtClean="0">
                <a:solidFill>
                  <a:srgbClr val="C00000"/>
                </a:solidFill>
              </a:rPr>
              <a:t>Criando Projetos no NETBEANS:</a:t>
            </a:r>
          </a:p>
          <a:p>
            <a:pPr marL="514350" indent="-514350">
              <a:buNone/>
            </a:pPr>
            <a:endParaRPr lang="pt-BR" dirty="0"/>
          </a:p>
        </p:txBody>
      </p:sp>
      <p:pic>
        <p:nvPicPr>
          <p:cNvPr id="4" name="Imagem 3" descr="IFTO_LOGO_araguaina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36" y="6248409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678" y="5962657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eta para a esquerda 10"/>
          <p:cNvSpPr/>
          <p:nvPr/>
        </p:nvSpPr>
        <p:spPr>
          <a:xfrm>
            <a:off x="1357290" y="2643182"/>
            <a:ext cx="2214578" cy="85725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PROJETO CRIADO – PACOTES – BIBLIOTECA...</a:t>
            </a:r>
            <a:endParaRPr lang="pt-B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 b="9950"/>
          <a:stretch>
            <a:fillRect/>
          </a:stretch>
        </p:blipFill>
        <p:spPr bwMode="auto">
          <a:xfrm>
            <a:off x="0" y="1643050"/>
            <a:ext cx="9144000" cy="52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pt-BR" sz="3600" b="1" u="sng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POO – Programação Orientada a Objeto</a:t>
            </a:r>
            <a:endParaRPr lang="pt-BR" sz="3600" b="1" u="sng" dirty="0">
              <a:solidFill>
                <a:schemeClr val="accent5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4282" y="1071546"/>
            <a:ext cx="8715436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b="1" u="sng" dirty="0" smtClean="0">
                <a:solidFill>
                  <a:srgbClr val="C00000"/>
                </a:solidFill>
              </a:rPr>
              <a:t>Criando Pacotes no NETBEANS:</a:t>
            </a:r>
          </a:p>
          <a:p>
            <a:pPr marL="514350" indent="-514350">
              <a:buNone/>
            </a:pPr>
            <a:endParaRPr lang="pt-BR" dirty="0"/>
          </a:p>
        </p:txBody>
      </p:sp>
      <p:pic>
        <p:nvPicPr>
          <p:cNvPr id="4" name="Imagem 3" descr="IFTO_LOGO_araguaina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36" y="6248409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678" y="5962657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eta para a esquerda 10"/>
          <p:cNvSpPr/>
          <p:nvPr/>
        </p:nvSpPr>
        <p:spPr>
          <a:xfrm rot="20424540">
            <a:off x="209224" y="1527720"/>
            <a:ext cx="1557406" cy="6648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CRIAR PACOTE...</a:t>
            </a:r>
            <a:endParaRPr lang="pt-B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 b="4883"/>
          <a:stretch>
            <a:fillRect/>
          </a:stretch>
        </p:blipFill>
        <p:spPr bwMode="auto">
          <a:xfrm>
            <a:off x="0" y="1643050"/>
            <a:ext cx="9083750" cy="52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pt-BR" sz="3600" b="1" u="sng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POO – Programação Orientada a Objeto</a:t>
            </a:r>
            <a:endParaRPr lang="pt-BR" sz="3600" b="1" u="sng" dirty="0">
              <a:solidFill>
                <a:schemeClr val="accent5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4282" y="1071546"/>
            <a:ext cx="8715436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b="1" u="sng" dirty="0" smtClean="0">
                <a:solidFill>
                  <a:srgbClr val="C00000"/>
                </a:solidFill>
              </a:rPr>
              <a:t>Criando Pacotes no NETBEANS:</a:t>
            </a:r>
          </a:p>
          <a:p>
            <a:pPr marL="514350" indent="-514350">
              <a:buNone/>
            </a:pPr>
            <a:endParaRPr lang="pt-BR" dirty="0"/>
          </a:p>
        </p:txBody>
      </p:sp>
      <p:pic>
        <p:nvPicPr>
          <p:cNvPr id="4" name="Imagem 3" descr="IFTO_LOGO_araguaina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36" y="6248409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678" y="5962657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eta para a esquerda 10"/>
          <p:cNvSpPr/>
          <p:nvPr/>
        </p:nvSpPr>
        <p:spPr>
          <a:xfrm rot="20424540">
            <a:off x="209225" y="1527718"/>
            <a:ext cx="1557406" cy="6648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CRIAR PACOTE...</a:t>
            </a:r>
            <a:endParaRPr lang="pt-BR" sz="1400" dirty="0"/>
          </a:p>
        </p:txBody>
      </p:sp>
      <p:sp>
        <p:nvSpPr>
          <p:cNvPr id="10" name="Seta para a esquerda 9"/>
          <p:cNvSpPr/>
          <p:nvPr/>
        </p:nvSpPr>
        <p:spPr>
          <a:xfrm>
            <a:off x="5286380" y="2928934"/>
            <a:ext cx="1857388" cy="4286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ESCOLHE O PROJETO</a:t>
            </a:r>
            <a:endParaRPr lang="pt-BR" sz="1400" dirty="0"/>
          </a:p>
        </p:txBody>
      </p:sp>
      <p:sp>
        <p:nvSpPr>
          <p:cNvPr id="12" name="Seta para a direita 11"/>
          <p:cNvSpPr/>
          <p:nvPr/>
        </p:nvSpPr>
        <p:spPr>
          <a:xfrm>
            <a:off x="2000232" y="3786190"/>
            <a:ext cx="1606642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SELECIONA JAVA</a:t>
            </a:r>
            <a:endParaRPr lang="pt-BR" sz="1400" dirty="0"/>
          </a:p>
        </p:txBody>
      </p:sp>
      <p:sp>
        <p:nvSpPr>
          <p:cNvPr id="13" name="Seta para a esquerda 12"/>
          <p:cNvSpPr/>
          <p:nvPr/>
        </p:nvSpPr>
        <p:spPr>
          <a:xfrm>
            <a:off x="5572132" y="4572008"/>
            <a:ext cx="2214578" cy="4286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SELECIONA PACOTES  JAVA</a:t>
            </a:r>
            <a:endParaRPr lang="pt-BR" sz="1400" dirty="0"/>
          </a:p>
        </p:txBody>
      </p:sp>
      <p:sp>
        <p:nvSpPr>
          <p:cNvPr id="14" name="Seta para a direita 13"/>
          <p:cNvSpPr/>
          <p:nvPr/>
        </p:nvSpPr>
        <p:spPr>
          <a:xfrm>
            <a:off x="2928926" y="5786454"/>
            <a:ext cx="1606642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CLICA  EM:</a:t>
            </a:r>
            <a:endParaRPr lang="pt-B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b="5273"/>
          <a:stretch>
            <a:fillRect/>
          </a:stretch>
        </p:blipFill>
        <p:spPr bwMode="auto">
          <a:xfrm>
            <a:off x="0" y="1643050"/>
            <a:ext cx="9121219" cy="52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pt-BR" sz="3600" b="1" u="sng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POO – Programação Orientada a Objeto</a:t>
            </a:r>
            <a:endParaRPr lang="pt-BR" sz="3600" b="1" u="sng" dirty="0">
              <a:solidFill>
                <a:schemeClr val="accent5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4282" y="1071546"/>
            <a:ext cx="8715436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b="1" u="sng" dirty="0" smtClean="0">
                <a:solidFill>
                  <a:srgbClr val="C00000"/>
                </a:solidFill>
              </a:rPr>
              <a:t>Criando Pacotes no NETBEANS:</a:t>
            </a:r>
          </a:p>
          <a:p>
            <a:pPr marL="514350" indent="-514350">
              <a:buNone/>
            </a:pPr>
            <a:endParaRPr lang="pt-BR" dirty="0"/>
          </a:p>
        </p:txBody>
      </p:sp>
      <p:pic>
        <p:nvPicPr>
          <p:cNvPr id="4" name="Imagem 3" descr="IFTO_LOGO_araguaina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36" y="6248409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678" y="5962657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eta para a esquerda 10"/>
          <p:cNvSpPr/>
          <p:nvPr/>
        </p:nvSpPr>
        <p:spPr>
          <a:xfrm>
            <a:off x="5000628" y="3000372"/>
            <a:ext cx="1557406" cy="3076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NOME  PACOTE </a:t>
            </a:r>
            <a:endParaRPr lang="pt-BR" sz="1400" dirty="0"/>
          </a:p>
        </p:txBody>
      </p:sp>
      <p:sp>
        <p:nvSpPr>
          <p:cNvPr id="9" name="Seta para a esquerda 8"/>
          <p:cNvSpPr/>
          <p:nvPr/>
        </p:nvSpPr>
        <p:spPr>
          <a:xfrm>
            <a:off x="5500694" y="3286124"/>
            <a:ext cx="1557406" cy="3076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PROJETO </a:t>
            </a:r>
            <a:endParaRPr lang="pt-BR" sz="1400" dirty="0"/>
          </a:p>
        </p:txBody>
      </p:sp>
      <p:sp>
        <p:nvSpPr>
          <p:cNvPr id="10" name="Seta para a esquerda 9"/>
          <p:cNvSpPr/>
          <p:nvPr/>
        </p:nvSpPr>
        <p:spPr>
          <a:xfrm>
            <a:off x="5786446" y="5857892"/>
            <a:ext cx="1557406" cy="3076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CLICLAR EM: </a:t>
            </a:r>
            <a:endParaRPr lang="pt-B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 b="6250"/>
          <a:stretch>
            <a:fillRect/>
          </a:stretch>
        </p:blipFill>
        <p:spPr bwMode="auto">
          <a:xfrm>
            <a:off x="740952" y="1785926"/>
            <a:ext cx="8403048" cy="4429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pt-BR" sz="3600" b="1" u="sng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POO – Programação Orientada a Objeto</a:t>
            </a:r>
            <a:endParaRPr lang="pt-BR" sz="3600" b="1" u="sng" dirty="0">
              <a:solidFill>
                <a:schemeClr val="accent5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4282" y="1071546"/>
            <a:ext cx="8715436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b="1" u="sng" dirty="0" smtClean="0">
                <a:solidFill>
                  <a:srgbClr val="C00000"/>
                </a:solidFill>
              </a:rPr>
              <a:t>Criando Pacotes no NETBEANS:</a:t>
            </a:r>
          </a:p>
          <a:p>
            <a:pPr marL="514350" indent="-514350">
              <a:buNone/>
            </a:pPr>
            <a:endParaRPr lang="pt-BR" dirty="0"/>
          </a:p>
        </p:txBody>
      </p:sp>
      <p:pic>
        <p:nvPicPr>
          <p:cNvPr id="4" name="Imagem 3" descr="IFTO_LOGO_araguaina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36" y="6248409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678" y="5962657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eta para a esquerda 10"/>
          <p:cNvSpPr/>
          <p:nvPr/>
        </p:nvSpPr>
        <p:spPr>
          <a:xfrm>
            <a:off x="1571604" y="2928934"/>
            <a:ext cx="1557406" cy="30763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 PACOTE CRIADO</a:t>
            </a:r>
            <a:endParaRPr lang="pt-B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 b="6250"/>
          <a:stretch>
            <a:fillRect/>
          </a:stretch>
        </p:blipFill>
        <p:spPr bwMode="auto">
          <a:xfrm>
            <a:off x="63238" y="1785926"/>
            <a:ext cx="9080762" cy="5072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pt-BR" sz="3600" b="1" u="sng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POO – Programação Orientada a Objeto</a:t>
            </a:r>
            <a:endParaRPr lang="pt-BR" sz="3600" b="1" u="sng" dirty="0">
              <a:solidFill>
                <a:schemeClr val="accent5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4282" y="1071546"/>
            <a:ext cx="8715436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b="1" u="sng" dirty="0" smtClean="0">
                <a:solidFill>
                  <a:srgbClr val="C00000"/>
                </a:solidFill>
              </a:rPr>
              <a:t>Criando Classes no NETBEANS:</a:t>
            </a:r>
          </a:p>
          <a:p>
            <a:pPr marL="514350" indent="-514350">
              <a:buNone/>
            </a:pPr>
            <a:endParaRPr lang="pt-BR" dirty="0"/>
          </a:p>
        </p:txBody>
      </p:sp>
      <p:pic>
        <p:nvPicPr>
          <p:cNvPr id="4" name="Imagem 3" descr="IFTO_LOGO_araguaina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36" y="6248409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678" y="5962657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eta para a esquerda 10"/>
          <p:cNvSpPr/>
          <p:nvPr/>
        </p:nvSpPr>
        <p:spPr>
          <a:xfrm rot="19523280">
            <a:off x="170068" y="1577072"/>
            <a:ext cx="1639051" cy="3550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 CRIANDO CLASSES</a:t>
            </a:r>
            <a:endParaRPr lang="pt-B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691680" y="1124744"/>
            <a:ext cx="61206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 smtClean="0">
                <a:solidFill>
                  <a:srgbClr val="FF0000"/>
                </a:solidFill>
              </a:rPr>
              <a:t>PASSOS PARA BAIXAR O INSTALADOR DO JAVA E NETBEANS</a:t>
            </a:r>
            <a:endParaRPr lang="pt-BR" sz="5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b="6054"/>
          <a:stretch>
            <a:fillRect/>
          </a:stretch>
        </p:blipFill>
        <p:spPr bwMode="auto">
          <a:xfrm>
            <a:off x="1" y="1714488"/>
            <a:ext cx="9143999" cy="5143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pt-BR" sz="3600" b="1" u="sng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POO – Programação Orientada a Objeto</a:t>
            </a:r>
            <a:endParaRPr lang="pt-BR" sz="3600" b="1" u="sng" dirty="0">
              <a:solidFill>
                <a:schemeClr val="accent5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4282" y="1071546"/>
            <a:ext cx="8715436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b="1" u="sng" dirty="0" smtClean="0">
                <a:solidFill>
                  <a:srgbClr val="C00000"/>
                </a:solidFill>
              </a:rPr>
              <a:t>Criando Classes no NETBEANS:</a:t>
            </a:r>
          </a:p>
          <a:p>
            <a:pPr marL="514350" indent="-514350">
              <a:buNone/>
            </a:pPr>
            <a:endParaRPr lang="pt-BR" dirty="0"/>
          </a:p>
        </p:txBody>
      </p:sp>
      <p:pic>
        <p:nvPicPr>
          <p:cNvPr id="4" name="Imagem 3" descr="IFTO_LOGO_araguaina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36" y="6248409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678" y="5962657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eta para a esquerda 10"/>
          <p:cNvSpPr/>
          <p:nvPr/>
        </p:nvSpPr>
        <p:spPr>
          <a:xfrm rot="19523280">
            <a:off x="98630" y="1505634"/>
            <a:ext cx="1639051" cy="3550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 CRIANDO CLASSES</a:t>
            </a:r>
            <a:endParaRPr lang="pt-BR" sz="1400" dirty="0"/>
          </a:p>
        </p:txBody>
      </p:sp>
      <p:sp>
        <p:nvSpPr>
          <p:cNvPr id="9" name="Seta para a esquerda 8"/>
          <p:cNvSpPr/>
          <p:nvPr/>
        </p:nvSpPr>
        <p:spPr>
          <a:xfrm>
            <a:off x="5715008" y="3000372"/>
            <a:ext cx="1639051" cy="3550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PROJETO</a:t>
            </a:r>
            <a:endParaRPr lang="pt-BR" sz="1400" dirty="0"/>
          </a:p>
        </p:txBody>
      </p:sp>
      <p:sp>
        <p:nvSpPr>
          <p:cNvPr id="12" name="Seta para a esquerda 11"/>
          <p:cNvSpPr/>
          <p:nvPr/>
        </p:nvSpPr>
        <p:spPr>
          <a:xfrm>
            <a:off x="5857884" y="3357562"/>
            <a:ext cx="1639051" cy="3550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SELECIONA CLASSE</a:t>
            </a:r>
            <a:endParaRPr lang="pt-BR" sz="1400" dirty="0"/>
          </a:p>
        </p:txBody>
      </p:sp>
      <p:sp>
        <p:nvSpPr>
          <p:cNvPr id="13" name="Seta para a direita 12"/>
          <p:cNvSpPr/>
          <p:nvPr/>
        </p:nvSpPr>
        <p:spPr>
          <a:xfrm>
            <a:off x="1714480" y="3857628"/>
            <a:ext cx="1928826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SELECIONA JAVA</a:t>
            </a:r>
            <a:endParaRPr lang="pt-BR" dirty="0"/>
          </a:p>
        </p:txBody>
      </p:sp>
      <p:sp>
        <p:nvSpPr>
          <p:cNvPr id="14" name="Seta para a direita 13"/>
          <p:cNvSpPr/>
          <p:nvPr/>
        </p:nvSpPr>
        <p:spPr>
          <a:xfrm>
            <a:off x="2643174" y="5857892"/>
            <a:ext cx="1928826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CLICAR EM: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b="6250"/>
          <a:stretch>
            <a:fillRect/>
          </a:stretch>
        </p:blipFill>
        <p:spPr bwMode="auto">
          <a:xfrm>
            <a:off x="0" y="1643050"/>
            <a:ext cx="9144000" cy="52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r>
              <a:rPr lang="pt-BR" sz="3600" b="1" u="sng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POO – Programação Orientada a Objeto</a:t>
            </a:r>
            <a:endParaRPr lang="pt-BR" sz="3600" b="1" u="sng" dirty="0">
              <a:solidFill>
                <a:schemeClr val="accent5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4282" y="1071546"/>
            <a:ext cx="8715436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b="1" u="sng" dirty="0" smtClean="0">
                <a:solidFill>
                  <a:srgbClr val="C00000"/>
                </a:solidFill>
              </a:rPr>
              <a:t>Criando Classes no NETBEANS:</a:t>
            </a:r>
          </a:p>
          <a:p>
            <a:pPr marL="514350" indent="-514350">
              <a:buNone/>
            </a:pPr>
            <a:endParaRPr lang="pt-BR" dirty="0"/>
          </a:p>
        </p:txBody>
      </p:sp>
      <p:pic>
        <p:nvPicPr>
          <p:cNvPr id="4" name="Imagem 3" descr="IFTO_LOGO_araguaina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36" y="6248409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678" y="5962657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eta para a esquerda 10"/>
          <p:cNvSpPr/>
          <p:nvPr/>
        </p:nvSpPr>
        <p:spPr>
          <a:xfrm>
            <a:off x="4857752" y="2714620"/>
            <a:ext cx="3571900" cy="85179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NOME DA CLASSE – PRIMEIRA LETRA DO NOME É MAIUSCULA. SEM ESPAÇO</a:t>
            </a:r>
            <a:endParaRPr lang="pt-BR" sz="1400" dirty="0"/>
          </a:p>
        </p:txBody>
      </p:sp>
      <p:sp>
        <p:nvSpPr>
          <p:cNvPr id="9" name="Seta para a direita 8"/>
          <p:cNvSpPr/>
          <p:nvPr/>
        </p:nvSpPr>
        <p:spPr>
          <a:xfrm>
            <a:off x="3571868" y="5857892"/>
            <a:ext cx="1606642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CLICAR EM: </a:t>
            </a:r>
            <a:endParaRPr lang="pt-B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b="6054"/>
          <a:stretch>
            <a:fillRect/>
          </a:stretch>
        </p:blipFill>
        <p:spPr bwMode="auto">
          <a:xfrm>
            <a:off x="0" y="785794"/>
            <a:ext cx="9144000" cy="6072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14290"/>
            <a:ext cx="9144000" cy="928710"/>
          </a:xfrm>
        </p:spPr>
        <p:txBody>
          <a:bodyPr>
            <a:noAutofit/>
          </a:bodyPr>
          <a:lstStyle/>
          <a:p>
            <a:r>
              <a:rPr lang="pt-BR" sz="4000" b="1" u="sng" dirty="0" smtClean="0">
                <a:solidFill>
                  <a:schemeClr val="accent5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POO – </a:t>
            </a:r>
            <a:r>
              <a:rPr lang="pt-BR" sz="4000" b="1" u="sng" dirty="0" smtClean="0">
                <a:solidFill>
                  <a:srgbClr val="C00000"/>
                </a:solidFill>
              </a:rPr>
              <a:t>Criando Classes no NETBEANS:</a:t>
            </a:r>
            <a:br>
              <a:rPr lang="pt-BR" sz="4000" b="1" u="sng" dirty="0" smtClean="0">
                <a:solidFill>
                  <a:srgbClr val="C00000"/>
                </a:solidFill>
              </a:rPr>
            </a:br>
            <a:endParaRPr lang="pt-BR" sz="4000" b="1" u="sng" dirty="0">
              <a:solidFill>
                <a:schemeClr val="accent5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36" y="6248409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678" y="5962657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Seta para a esquerda 10"/>
          <p:cNvSpPr/>
          <p:nvPr/>
        </p:nvSpPr>
        <p:spPr>
          <a:xfrm>
            <a:off x="1357290" y="2500306"/>
            <a:ext cx="1639051" cy="3550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dirty="0" smtClean="0"/>
              <a:t> CLASSE CRIADA</a:t>
            </a:r>
            <a:endParaRPr lang="pt-B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b="5070"/>
          <a:stretch>
            <a:fillRect/>
          </a:stretch>
        </p:blipFill>
        <p:spPr bwMode="auto">
          <a:xfrm>
            <a:off x="0" y="1412776"/>
            <a:ext cx="9144000" cy="544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928710"/>
          </a:xfrm>
        </p:spPr>
        <p:txBody>
          <a:bodyPr>
            <a:noAutofit/>
          </a:bodyPr>
          <a:lstStyle/>
          <a:p>
            <a:pPr algn="l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Criando Tela de Login no NETBEANS: 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Pró-Vida</a:t>
            </a:r>
            <a:r>
              <a:rPr lang="pt-BR" sz="3600" dirty="0" smtClean="0">
                <a:solidFill>
                  <a:srgbClr val="C00000"/>
                </a:solidFill>
                <a:latin typeface="Gill Sans MT" pitchFamily="34" charset="0"/>
              </a:rPr>
              <a:t/>
            </a:r>
            <a:br>
              <a:rPr lang="pt-BR" sz="3600" dirty="0" smtClean="0">
                <a:solidFill>
                  <a:srgbClr val="C00000"/>
                </a:solidFill>
                <a:latin typeface="Gill Sans MT" pitchFamily="34" charset="0"/>
              </a:rPr>
            </a:br>
            <a:endParaRPr lang="pt-BR" sz="3600" dirty="0">
              <a:solidFill>
                <a:schemeClr val="accent5">
                  <a:lumMod val="75000"/>
                </a:schemeClr>
              </a:solidFill>
              <a:latin typeface="Gill Sans MT" pitchFamily="34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b="6250"/>
          <a:stretch>
            <a:fillRect/>
          </a:stretch>
        </p:blipFill>
        <p:spPr bwMode="auto">
          <a:xfrm>
            <a:off x="0" y="764704"/>
            <a:ext cx="9153217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60648"/>
            <a:ext cx="9144000" cy="928710"/>
          </a:xfrm>
        </p:spPr>
        <p:txBody>
          <a:bodyPr>
            <a:noAutofit/>
          </a:bodyPr>
          <a:lstStyle/>
          <a:p>
            <a:pPr algn="l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Criando Tela de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Login no NETBEANS:</a:t>
            </a:r>
            <a:r>
              <a:rPr lang="pt-BR" sz="3600" dirty="0" smtClean="0">
                <a:solidFill>
                  <a:srgbClr val="C00000"/>
                </a:solidFill>
                <a:latin typeface="Gill Sans MT" pitchFamily="34" charset="0"/>
              </a:rPr>
              <a:t/>
            </a:r>
            <a:br>
              <a:rPr lang="pt-BR" sz="3600" dirty="0" smtClean="0">
                <a:solidFill>
                  <a:srgbClr val="C00000"/>
                </a:solidFill>
                <a:latin typeface="Gill Sans MT" pitchFamily="34" charset="0"/>
              </a:rPr>
            </a:br>
            <a:endParaRPr lang="pt-BR" sz="3600" dirty="0">
              <a:solidFill>
                <a:schemeClr val="accent5">
                  <a:lumMod val="75000"/>
                </a:schemeClr>
              </a:solidFill>
              <a:latin typeface="Gill Sans MT" pitchFamily="34" charset="0"/>
              <a:cs typeface="Times New Roman" pitchFamily="18" charset="0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3736" y="6248409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678" y="5962657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b="5275"/>
          <a:stretch>
            <a:fillRect/>
          </a:stretch>
        </p:blipFill>
        <p:spPr bwMode="auto">
          <a:xfrm>
            <a:off x="0" y="836712"/>
            <a:ext cx="9142796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Criando </a:t>
            </a:r>
            <a:r>
              <a:rPr lang="pt-BR" sz="4800" dirty="0" smtClean="0">
                <a:solidFill>
                  <a:srgbClr val="00B050"/>
                </a:solidFill>
                <a:latin typeface="Gill Sans MT" pitchFamily="34" charset="0"/>
              </a:rPr>
              <a:t>o Projeto:</a:t>
            </a:r>
            <a:endParaRPr lang="pt-BR" sz="4800" dirty="0">
              <a:solidFill>
                <a:srgbClr val="00B050"/>
              </a:solidFill>
              <a:latin typeface="Gill Sans MT" pitchFamily="34" charset="0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36" y="6248409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678" y="5962657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4951"/>
          <a:stretch>
            <a:fillRect/>
          </a:stretch>
        </p:blipFill>
        <p:spPr bwMode="auto">
          <a:xfrm>
            <a:off x="0" y="764704"/>
            <a:ext cx="9111618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Criando o Projeto: </a:t>
            </a:r>
            <a:r>
              <a:rPr lang="pt-BR" sz="4800" dirty="0" smtClean="0">
                <a:solidFill>
                  <a:srgbClr val="00B050"/>
                </a:solidFill>
                <a:latin typeface="Gill Sans MT" pitchFamily="34" charset="0"/>
              </a:rPr>
              <a:t> Classe criada</a:t>
            </a:r>
            <a:endParaRPr lang="pt-BR" sz="4800" dirty="0">
              <a:solidFill>
                <a:srgbClr val="00B050"/>
              </a:solidFill>
              <a:latin typeface="Gill Sans MT" pitchFamily="34" charset="0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36" y="6248409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678" y="5962657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6450"/>
          <a:stretch>
            <a:fillRect/>
          </a:stretch>
        </p:blipFill>
        <p:spPr bwMode="auto">
          <a:xfrm>
            <a:off x="0" y="836711"/>
            <a:ext cx="9172818" cy="602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Criando o </a:t>
            </a:r>
            <a:r>
              <a:rPr lang="pt-BR" sz="4800" dirty="0" err="1" smtClean="0">
                <a:solidFill>
                  <a:srgbClr val="FF0000"/>
                </a:solidFill>
                <a:latin typeface="Gill Sans MT" pitchFamily="34" charset="0"/>
              </a:rPr>
              <a:t>Conteiner</a:t>
            </a:r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:  </a:t>
            </a:r>
            <a:r>
              <a:rPr lang="pt-BR" sz="4800" dirty="0" err="1" smtClean="0">
                <a:solidFill>
                  <a:srgbClr val="92D050"/>
                </a:solidFill>
                <a:latin typeface="Gill Sans MT" pitchFamily="34" charset="0"/>
              </a:rPr>
              <a:t>Form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 </a:t>
            </a:r>
            <a:r>
              <a:rPr lang="pt-BR" sz="4800" dirty="0" err="1" smtClean="0">
                <a:solidFill>
                  <a:srgbClr val="92D050"/>
                </a:solidFill>
                <a:latin typeface="Gill Sans MT" pitchFamily="34" charset="0"/>
              </a:rPr>
              <a:t>Jframe</a:t>
            </a:r>
            <a:endParaRPr lang="pt-BR" sz="4800" dirty="0">
              <a:solidFill>
                <a:srgbClr val="92D050"/>
              </a:solidFill>
              <a:latin typeface="Gill Sans MT" pitchFamily="34" charset="0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36" y="6248409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678" y="5962657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b="5927"/>
          <a:stretch>
            <a:fillRect/>
          </a:stretch>
        </p:blipFill>
        <p:spPr bwMode="auto">
          <a:xfrm>
            <a:off x="0" y="692696"/>
            <a:ext cx="9144000" cy="616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 Criando a Classe do </a:t>
            </a:r>
            <a:r>
              <a:rPr lang="pt-BR" sz="3600" dirty="0" err="1" smtClean="0">
                <a:solidFill>
                  <a:srgbClr val="FF0000"/>
                </a:solidFill>
                <a:latin typeface="Gill Sans MT" pitchFamily="34" charset="0"/>
              </a:rPr>
              <a:t>Conteiner</a:t>
            </a:r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:  </a:t>
            </a:r>
            <a:r>
              <a:rPr lang="pt-BR" sz="3600" dirty="0" err="1" smtClean="0">
                <a:solidFill>
                  <a:srgbClr val="92D050"/>
                </a:solidFill>
                <a:latin typeface="Gill Sans MT" pitchFamily="34" charset="0"/>
              </a:rPr>
              <a:t>Form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 </a:t>
            </a:r>
            <a:r>
              <a:rPr lang="pt-BR" sz="3600" dirty="0" err="1" smtClean="0">
                <a:solidFill>
                  <a:srgbClr val="92D050"/>
                </a:solidFill>
                <a:latin typeface="Gill Sans MT" pitchFamily="34" charset="0"/>
              </a:rPr>
              <a:t>Jframe</a:t>
            </a:r>
            <a:endParaRPr lang="pt-BR" sz="3600" dirty="0">
              <a:solidFill>
                <a:srgbClr val="92D050"/>
              </a:solidFill>
              <a:latin typeface="Gill Sans MT" pitchFamily="34" charset="0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36" y="6248409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678" y="5962657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b="5571"/>
          <a:stretch>
            <a:fillRect/>
          </a:stretch>
        </p:blipFill>
        <p:spPr bwMode="auto">
          <a:xfrm>
            <a:off x="0" y="836711"/>
            <a:ext cx="9144000" cy="602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err="1" smtClean="0">
                <a:solidFill>
                  <a:srgbClr val="FF0000"/>
                </a:solidFill>
                <a:latin typeface="Gill Sans MT" pitchFamily="34" charset="0"/>
              </a:rPr>
              <a:t>Conteiner</a:t>
            </a:r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 criado:    </a:t>
            </a:r>
            <a:r>
              <a:rPr lang="pt-BR" sz="4800" dirty="0" err="1" smtClean="0">
                <a:solidFill>
                  <a:srgbClr val="92D050"/>
                </a:solidFill>
                <a:latin typeface="Gill Sans MT" pitchFamily="34" charset="0"/>
              </a:rPr>
              <a:t>Form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 </a:t>
            </a:r>
            <a:r>
              <a:rPr lang="pt-BR" sz="4800" dirty="0" err="1" smtClean="0">
                <a:solidFill>
                  <a:srgbClr val="92D050"/>
                </a:solidFill>
                <a:latin typeface="Gill Sans MT" pitchFamily="34" charset="0"/>
              </a:rPr>
              <a:t>Jframe</a:t>
            </a:r>
            <a:endParaRPr lang="pt-BR" sz="4800" dirty="0">
              <a:solidFill>
                <a:srgbClr val="92D050"/>
              </a:solidFill>
              <a:latin typeface="Gill Sans MT" pitchFamily="34" charset="0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1226" y="5947000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5661248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8772" b="7894"/>
          <a:stretch>
            <a:fillRect/>
          </a:stretch>
        </p:blipFill>
        <p:spPr bwMode="auto">
          <a:xfrm>
            <a:off x="6660232" y="2924944"/>
            <a:ext cx="2232248" cy="864097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9512" y="0"/>
            <a:ext cx="6301934" cy="5786454"/>
          </a:xfrm>
        </p:spPr>
        <p:txBody>
          <a:bodyPr>
            <a:normAutofit fontScale="77500" lnSpcReduction="20000"/>
          </a:bodyPr>
          <a:lstStyle/>
          <a:p>
            <a:pPr algn="ctr">
              <a:buNone/>
            </a:pPr>
            <a:endParaRPr lang="pt-BR" b="1" u="sng" dirty="0" smtClean="0">
              <a:solidFill>
                <a:srgbClr val="C00000"/>
              </a:solidFill>
            </a:endParaRPr>
          </a:p>
          <a:p>
            <a:pPr algn="ctr">
              <a:buNone/>
            </a:pPr>
            <a:endParaRPr lang="pt-BR" b="1" u="sng" dirty="0" smtClean="0">
              <a:solidFill>
                <a:srgbClr val="C00000"/>
              </a:solidFill>
            </a:endParaRPr>
          </a:p>
          <a:p>
            <a:pPr algn="ctr">
              <a:buNone/>
            </a:pPr>
            <a:endParaRPr lang="pt-BR" b="1" u="sng" dirty="0" smtClean="0">
              <a:solidFill>
                <a:srgbClr val="C00000"/>
              </a:solidFill>
            </a:endParaRPr>
          </a:p>
          <a:p>
            <a:pPr algn="ctr">
              <a:buNone/>
            </a:pPr>
            <a:r>
              <a:rPr lang="pt-BR" sz="4600" b="1" u="sng" dirty="0" smtClean="0">
                <a:solidFill>
                  <a:srgbClr val="C00000"/>
                </a:solidFill>
              </a:rPr>
              <a:t>Instalando JDK xxx – Kit de Desenvolvimento JAVA:</a:t>
            </a:r>
          </a:p>
          <a:p>
            <a:pPr algn="ctr">
              <a:buNone/>
            </a:pPr>
            <a:endParaRPr lang="pt-BR" b="1" u="sng" dirty="0" smtClean="0">
              <a:solidFill>
                <a:srgbClr val="C0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pt-BR" dirty="0" smtClean="0">
                <a:solidFill>
                  <a:srgbClr val="C00000"/>
                </a:solidFill>
              </a:rPr>
              <a:t>Pesquisa em site de busca pelo arquivo de </a:t>
            </a:r>
            <a:r>
              <a:rPr lang="pt-BR" dirty="0" err="1" smtClean="0">
                <a:solidFill>
                  <a:srgbClr val="C00000"/>
                </a:solidFill>
              </a:rPr>
              <a:t>instação</a:t>
            </a:r>
            <a:r>
              <a:rPr lang="pt-BR" dirty="0" smtClean="0">
                <a:solidFill>
                  <a:srgbClr val="C00000"/>
                </a:solidFill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>
                <a:solidFill>
                  <a:srgbClr val="C00000"/>
                </a:solidFill>
              </a:rPr>
              <a:t>No site procurar pelo botão ou link DOWNLOAD;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>
                <a:solidFill>
                  <a:srgbClr val="C00000"/>
                </a:solidFill>
              </a:rPr>
              <a:t>Aceitar os termos e condições para instalação;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>
                <a:solidFill>
                  <a:srgbClr val="C00000"/>
                </a:solidFill>
              </a:rPr>
              <a:t>Escolher a plataforma utilizada – Sistema Operacional;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>
                <a:solidFill>
                  <a:srgbClr val="C00000"/>
                </a:solidFill>
              </a:rPr>
              <a:t>Baixar o arquivo Executável JDK- </a:t>
            </a:r>
            <a:r>
              <a:rPr lang="pt-BR" dirty="0" err="1" smtClean="0">
                <a:solidFill>
                  <a:srgbClr val="C00000"/>
                </a:solidFill>
              </a:rPr>
              <a:t>xxxxx</a:t>
            </a:r>
            <a:r>
              <a:rPr lang="pt-BR" dirty="0" smtClean="0">
                <a:solidFill>
                  <a:srgbClr val="C00000"/>
                </a:solidFill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endParaRPr lang="pt-BR" dirty="0" smtClean="0">
              <a:solidFill>
                <a:srgbClr val="C00000"/>
              </a:solidFill>
            </a:endParaRPr>
          </a:p>
          <a:p>
            <a:pPr marL="514350" indent="-514350">
              <a:buNone/>
            </a:pPr>
            <a:endParaRPr lang="pt-BR" dirty="0">
              <a:solidFill>
                <a:srgbClr val="C00000"/>
              </a:solidFill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56" y="5301208"/>
            <a:ext cx="2016224" cy="1152128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4077072"/>
            <a:ext cx="142933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 r="1817"/>
          <a:stretch>
            <a:fillRect/>
          </a:stretch>
        </p:blipFill>
        <p:spPr bwMode="auto">
          <a:xfrm>
            <a:off x="6660232" y="1556792"/>
            <a:ext cx="2232248" cy="86392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b="6033"/>
          <a:stretch>
            <a:fillRect/>
          </a:stretch>
        </p:blipFill>
        <p:spPr bwMode="auto">
          <a:xfrm>
            <a:off x="0" y="836713"/>
            <a:ext cx="9144000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ixaDeTexto 6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Inserindo componente :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 jLabel</a:t>
            </a:r>
            <a:r>
              <a:rPr lang="pt-BR" sz="4800" dirty="0" smtClean="0">
                <a:solidFill>
                  <a:srgbClr val="92D050"/>
                </a:solidFill>
                <a:latin typeface="+mj-lt"/>
              </a:rPr>
              <a:t>1</a:t>
            </a:r>
            <a:endParaRPr lang="pt-BR" sz="48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8" name="Imagem 7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1226" y="5947000"/>
            <a:ext cx="1857356" cy="609591"/>
          </a:xfrm>
          <a:prstGeom prst="rect">
            <a:avLst/>
          </a:prstGeom>
          <a:noFill/>
        </p:spPr>
      </p:pic>
      <p:pic>
        <p:nvPicPr>
          <p:cNvPr id="9" name="Imagem 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5661248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eta para a direita 9"/>
          <p:cNvSpPr/>
          <p:nvPr/>
        </p:nvSpPr>
        <p:spPr>
          <a:xfrm>
            <a:off x="6516216" y="3356992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6713"/>
            <a:ext cx="9144000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Apagando texto: 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jLebal</a:t>
            </a:r>
            <a:r>
              <a:rPr lang="pt-BR" sz="4800" dirty="0" smtClean="0">
                <a:solidFill>
                  <a:srgbClr val="92D050"/>
                </a:solidFill>
                <a:latin typeface="+mj-lt"/>
              </a:rPr>
              <a:t>1</a:t>
            </a:r>
            <a:endParaRPr lang="pt-BR" sz="48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1226" y="5947000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5661248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tângulo 6"/>
          <p:cNvSpPr/>
          <p:nvPr/>
        </p:nvSpPr>
        <p:spPr>
          <a:xfrm>
            <a:off x="7524328" y="5877272"/>
            <a:ext cx="1619672" cy="6480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4499992" y="6525344"/>
            <a:ext cx="4644008" cy="332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0" y="6525344"/>
            <a:ext cx="3059832" cy="332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esquerda 9"/>
          <p:cNvSpPr/>
          <p:nvPr/>
        </p:nvSpPr>
        <p:spPr>
          <a:xfrm>
            <a:off x="4572000" y="2780928"/>
            <a:ext cx="978408" cy="4846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 b="5062"/>
          <a:stretch>
            <a:fillRect/>
          </a:stretch>
        </p:blipFill>
        <p:spPr bwMode="auto">
          <a:xfrm>
            <a:off x="0" y="836712"/>
            <a:ext cx="9159230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Apagando texto: 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jLebal</a:t>
            </a:r>
            <a:r>
              <a:rPr lang="pt-BR" sz="4800" dirty="0" smtClean="0">
                <a:solidFill>
                  <a:srgbClr val="92D050"/>
                </a:solidFill>
                <a:latin typeface="+mj-lt"/>
              </a:rPr>
              <a:t>1</a:t>
            </a:r>
            <a:endParaRPr lang="pt-BR" sz="48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1226" y="5947000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5661248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eta para a esquerda 5"/>
          <p:cNvSpPr/>
          <p:nvPr/>
        </p:nvSpPr>
        <p:spPr>
          <a:xfrm>
            <a:off x="3347864" y="2780928"/>
            <a:ext cx="978408" cy="4846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6713"/>
            <a:ext cx="9144000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Inserindo Ícone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no</a:t>
            </a:r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 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jLebal</a:t>
            </a:r>
            <a:r>
              <a:rPr lang="pt-BR" sz="4800" dirty="0" smtClean="0">
                <a:solidFill>
                  <a:srgbClr val="92D050"/>
                </a:solidFill>
                <a:latin typeface="+mj-lt"/>
              </a:rPr>
              <a:t>1</a:t>
            </a:r>
            <a:endParaRPr lang="pt-BR" sz="48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41226" y="5947000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5661248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tângulo 5"/>
          <p:cNvSpPr/>
          <p:nvPr/>
        </p:nvSpPr>
        <p:spPr>
          <a:xfrm>
            <a:off x="4499992" y="6525344"/>
            <a:ext cx="4644008" cy="332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0" y="6525344"/>
            <a:ext cx="3059832" cy="332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esquerda 8"/>
          <p:cNvSpPr/>
          <p:nvPr/>
        </p:nvSpPr>
        <p:spPr>
          <a:xfrm>
            <a:off x="4499992" y="6525344"/>
            <a:ext cx="978408" cy="33265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b="6471"/>
          <a:stretch>
            <a:fillRect/>
          </a:stretch>
        </p:blipFill>
        <p:spPr bwMode="auto">
          <a:xfrm>
            <a:off x="0" y="764704"/>
            <a:ext cx="9144000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Inserindo Ícone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no</a:t>
            </a:r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 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jLebal</a:t>
            </a:r>
            <a:r>
              <a:rPr lang="pt-BR" sz="4800" dirty="0" smtClean="0">
                <a:solidFill>
                  <a:srgbClr val="92D050"/>
                </a:solidFill>
                <a:latin typeface="+mj-lt"/>
              </a:rPr>
              <a:t>1</a:t>
            </a:r>
            <a:endParaRPr lang="pt-BR" sz="48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960377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558924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eta para a esquerda 5"/>
          <p:cNvSpPr/>
          <p:nvPr/>
        </p:nvSpPr>
        <p:spPr>
          <a:xfrm>
            <a:off x="3635896" y="2924944"/>
            <a:ext cx="978408" cy="4846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 b="5126"/>
          <a:stretch>
            <a:fillRect/>
          </a:stretch>
        </p:blipFill>
        <p:spPr bwMode="auto">
          <a:xfrm>
            <a:off x="0" y="836712"/>
            <a:ext cx="9144000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Inserindo Ícone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no</a:t>
            </a:r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 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jLebal</a:t>
            </a:r>
            <a:r>
              <a:rPr lang="pt-BR" sz="4800" dirty="0" smtClean="0">
                <a:solidFill>
                  <a:srgbClr val="92D050"/>
                </a:solidFill>
                <a:latin typeface="+mj-lt"/>
              </a:rPr>
              <a:t>1</a:t>
            </a:r>
            <a:endParaRPr lang="pt-BR" sz="48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960377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558924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eta para a esquerda 5"/>
          <p:cNvSpPr/>
          <p:nvPr/>
        </p:nvSpPr>
        <p:spPr>
          <a:xfrm>
            <a:off x="4788024" y="3717032"/>
            <a:ext cx="978408" cy="484632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b="5070"/>
          <a:stretch>
            <a:fillRect/>
          </a:stretch>
        </p:blipFill>
        <p:spPr bwMode="auto">
          <a:xfrm>
            <a:off x="0" y="836712"/>
            <a:ext cx="9144000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Inserindo Ícone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no</a:t>
            </a:r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 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jLebal</a:t>
            </a:r>
            <a:r>
              <a:rPr lang="pt-BR" sz="4800" dirty="0" smtClean="0">
                <a:solidFill>
                  <a:srgbClr val="92D050"/>
                </a:solidFill>
                <a:latin typeface="+mj-lt"/>
              </a:rPr>
              <a:t>1</a:t>
            </a:r>
            <a:endParaRPr lang="pt-BR" sz="48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816361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72" y="5445224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b="5070"/>
          <a:stretch>
            <a:fillRect/>
          </a:stretch>
        </p:blipFill>
        <p:spPr bwMode="auto">
          <a:xfrm>
            <a:off x="0" y="764704"/>
            <a:ext cx="9144000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-25152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Inserindo Ícone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no</a:t>
            </a:r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 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jLebal</a:t>
            </a:r>
            <a:r>
              <a:rPr lang="pt-BR" sz="4800" dirty="0" smtClean="0">
                <a:solidFill>
                  <a:srgbClr val="92D050"/>
                </a:solidFill>
                <a:latin typeface="+mj-lt"/>
              </a:rPr>
              <a:t>1</a:t>
            </a:r>
            <a:endParaRPr lang="pt-BR" sz="48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60377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72" y="558924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 b="6471"/>
          <a:stretch>
            <a:fillRect/>
          </a:stretch>
        </p:blipFill>
        <p:spPr bwMode="auto">
          <a:xfrm>
            <a:off x="0" y="836712"/>
            <a:ext cx="9144000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Inserindo Ícone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no</a:t>
            </a:r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 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jLebal</a:t>
            </a:r>
            <a:r>
              <a:rPr lang="pt-BR" sz="4800" dirty="0" smtClean="0">
                <a:solidFill>
                  <a:srgbClr val="92D050"/>
                </a:solidFill>
                <a:latin typeface="+mj-lt"/>
              </a:rPr>
              <a:t>1</a:t>
            </a:r>
            <a:endParaRPr lang="pt-BR" sz="48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9280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8072" y="5578143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b="5738"/>
          <a:stretch>
            <a:fillRect/>
          </a:stretch>
        </p:blipFill>
        <p:spPr bwMode="auto">
          <a:xfrm>
            <a:off x="0" y="836712"/>
            <a:ext cx="9144000" cy="6021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Inserindo Ícone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no</a:t>
            </a:r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 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jLebal</a:t>
            </a:r>
            <a:r>
              <a:rPr lang="pt-BR" sz="4800" dirty="0" smtClean="0">
                <a:solidFill>
                  <a:srgbClr val="92D050"/>
                </a:solidFill>
                <a:latin typeface="+mj-lt"/>
              </a:rPr>
              <a:t>1</a:t>
            </a:r>
            <a:endParaRPr lang="pt-BR" sz="48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960377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558924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3986" y="0"/>
            <a:ext cx="2380014" cy="2714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0"/>
            <a:ext cx="5940152" cy="6858000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pt-BR" sz="3600" b="1" u="sng" dirty="0" smtClean="0">
                <a:solidFill>
                  <a:srgbClr val="C00000"/>
                </a:solidFill>
              </a:rPr>
              <a:t>Instalando JDK – Kit de Desenvolvimento JAVA:</a:t>
            </a:r>
          </a:p>
          <a:p>
            <a:pPr algn="ctr">
              <a:buNone/>
            </a:pPr>
            <a:endParaRPr lang="pt-BR" b="1" u="sng" dirty="0" smtClean="0">
              <a:solidFill>
                <a:srgbClr val="C00000"/>
              </a:solidFill>
            </a:endParaRPr>
          </a:p>
          <a:p>
            <a:pPr marL="514350" indent="-51435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OBS.: Caso tente instalar o NETBEANS antes de instalar o arquivo de execução do JDK, o usuário receberá uma mensagem de erro.</a:t>
            </a:r>
          </a:p>
          <a:p>
            <a:pPr marL="514350" indent="-514350" algn="ctr">
              <a:buNone/>
            </a:pPr>
            <a:endParaRPr lang="pt-BR" dirty="0" smtClean="0">
              <a:solidFill>
                <a:srgbClr val="C00000"/>
              </a:solidFill>
            </a:endParaRPr>
          </a:p>
          <a:p>
            <a:pPr marL="514350" indent="-514350" algn="ctr">
              <a:buNone/>
            </a:pPr>
            <a:r>
              <a:rPr lang="pt-BR" dirty="0" smtClean="0">
                <a:solidFill>
                  <a:srgbClr val="C00000"/>
                </a:solidFill>
              </a:rPr>
              <a:t>JRE – Ambiente de execução JAVA para executar programas feito em JAVA nas máquinas, está contido dentro do JDK </a:t>
            </a:r>
          </a:p>
          <a:p>
            <a:pPr marL="514350" indent="-514350" algn="ctr">
              <a:buNone/>
            </a:pPr>
            <a:endParaRPr lang="pt-BR" dirty="0">
              <a:solidFill>
                <a:srgbClr val="C00000"/>
              </a:solidFill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4869160"/>
            <a:ext cx="2555776" cy="1545695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3068960"/>
            <a:ext cx="201622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b="5516"/>
          <a:stretch>
            <a:fillRect/>
          </a:stretch>
        </p:blipFill>
        <p:spPr bwMode="auto">
          <a:xfrm>
            <a:off x="-1" y="836712"/>
            <a:ext cx="9166133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Inserindo Ícone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no</a:t>
            </a:r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 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jLebal</a:t>
            </a:r>
            <a:r>
              <a:rPr lang="pt-BR" sz="4800" dirty="0" smtClean="0">
                <a:solidFill>
                  <a:srgbClr val="92D050"/>
                </a:solidFill>
                <a:latin typeface="+mj-lt"/>
              </a:rPr>
              <a:t>1</a:t>
            </a:r>
            <a:endParaRPr lang="pt-BR" sz="48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960377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558924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b="5054"/>
          <a:stretch>
            <a:fillRect/>
          </a:stretch>
        </p:blipFill>
        <p:spPr bwMode="auto">
          <a:xfrm>
            <a:off x="0" y="836712"/>
            <a:ext cx="9172818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Inserindo Ícone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no</a:t>
            </a:r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 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jLebal</a:t>
            </a:r>
            <a:r>
              <a:rPr lang="pt-BR" sz="4800" dirty="0" smtClean="0">
                <a:solidFill>
                  <a:srgbClr val="92D050"/>
                </a:solidFill>
                <a:latin typeface="+mj-lt"/>
              </a:rPr>
              <a:t>1</a:t>
            </a:r>
            <a:endParaRPr lang="pt-BR" sz="48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960377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558924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b="5163"/>
          <a:stretch>
            <a:fillRect/>
          </a:stretch>
        </p:blipFill>
        <p:spPr bwMode="auto">
          <a:xfrm>
            <a:off x="0" y="836712"/>
            <a:ext cx="9144000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Inserindo Ícone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no</a:t>
            </a:r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 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jLebal</a:t>
            </a:r>
            <a:r>
              <a:rPr lang="pt-BR" sz="4800" dirty="0" smtClean="0">
                <a:solidFill>
                  <a:srgbClr val="92D050"/>
                </a:solidFill>
                <a:latin typeface="+mj-lt"/>
              </a:rPr>
              <a:t>1</a:t>
            </a:r>
            <a:endParaRPr lang="pt-BR" sz="48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960377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558924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 b="5054"/>
          <a:stretch>
            <a:fillRect/>
          </a:stretch>
        </p:blipFill>
        <p:spPr bwMode="auto">
          <a:xfrm>
            <a:off x="-28818" y="836712"/>
            <a:ext cx="9172818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Inserindo Componente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jLebal</a:t>
            </a:r>
            <a:r>
              <a:rPr lang="pt-BR" sz="4800" dirty="0" smtClean="0">
                <a:solidFill>
                  <a:srgbClr val="92D050"/>
                </a:solidFill>
                <a:latin typeface="+mj-lt"/>
              </a:rPr>
              <a:t>2</a:t>
            </a:r>
            <a:endParaRPr lang="pt-BR" sz="48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960377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558924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 b="5070"/>
          <a:stretch>
            <a:fillRect/>
          </a:stretch>
        </p:blipFill>
        <p:spPr bwMode="auto">
          <a:xfrm>
            <a:off x="0" y="836713"/>
            <a:ext cx="9144000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960377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558924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0" y="1"/>
            <a:ext cx="9144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Inserindo e formatando Texto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no</a:t>
            </a:r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 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jLebal</a:t>
            </a:r>
            <a:r>
              <a:rPr lang="pt-BR" sz="3600" dirty="0" smtClean="0">
                <a:solidFill>
                  <a:srgbClr val="92D050"/>
                </a:solidFill>
                <a:latin typeface="+mj-lt"/>
              </a:rPr>
              <a:t>2 </a:t>
            </a:r>
          </a:p>
          <a:p>
            <a:pPr algn="ctr"/>
            <a:r>
              <a:rPr lang="pt-BR" sz="1600" dirty="0" smtClean="0">
                <a:solidFill>
                  <a:srgbClr val="92D050"/>
                </a:solidFill>
                <a:latin typeface="+mj-lt"/>
              </a:rPr>
              <a:t>(TELA DE ACESSO)</a:t>
            </a:r>
            <a:endParaRPr lang="pt-BR" sz="4000" dirty="0">
              <a:solidFill>
                <a:srgbClr val="92D05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 b="5054"/>
          <a:stretch>
            <a:fillRect/>
          </a:stretch>
        </p:blipFill>
        <p:spPr bwMode="auto">
          <a:xfrm>
            <a:off x="0" y="836712"/>
            <a:ext cx="9172818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960377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558924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Formatar Texto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no</a:t>
            </a:r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 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jLebal</a:t>
            </a:r>
            <a:r>
              <a:rPr lang="pt-BR" sz="4800" dirty="0" smtClean="0">
                <a:solidFill>
                  <a:srgbClr val="92D050"/>
                </a:solidFill>
                <a:latin typeface="+mj-lt"/>
              </a:rPr>
              <a:t>2 </a:t>
            </a:r>
            <a:r>
              <a:rPr lang="pt-BR" sz="2000" dirty="0" smtClean="0">
                <a:solidFill>
                  <a:srgbClr val="92D050"/>
                </a:solidFill>
                <a:latin typeface="+mj-lt"/>
              </a:rPr>
              <a:t>(TELA DE ACESSO)</a:t>
            </a:r>
            <a:endParaRPr lang="pt-BR" sz="4800" dirty="0">
              <a:solidFill>
                <a:srgbClr val="92D05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 b="6460"/>
          <a:stretch>
            <a:fillRect/>
          </a:stretch>
        </p:blipFill>
        <p:spPr bwMode="auto">
          <a:xfrm>
            <a:off x="-15230" y="836712"/>
            <a:ext cx="9159230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960377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558924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ixaDeTexto 6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Formatar Texto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no</a:t>
            </a:r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 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jLebal</a:t>
            </a:r>
            <a:r>
              <a:rPr lang="pt-BR" sz="4800" dirty="0" smtClean="0">
                <a:solidFill>
                  <a:srgbClr val="92D050"/>
                </a:solidFill>
                <a:latin typeface="+mj-lt"/>
              </a:rPr>
              <a:t>2 </a:t>
            </a:r>
            <a:r>
              <a:rPr lang="pt-BR" sz="2000" dirty="0" smtClean="0">
                <a:solidFill>
                  <a:srgbClr val="92D050"/>
                </a:solidFill>
                <a:latin typeface="+mj-lt"/>
              </a:rPr>
              <a:t>(TELA DE ACESSO)</a:t>
            </a:r>
            <a:endParaRPr lang="pt-BR" sz="4800" dirty="0">
              <a:solidFill>
                <a:srgbClr val="92D05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b="6471"/>
          <a:stretch>
            <a:fillRect/>
          </a:stretch>
        </p:blipFill>
        <p:spPr bwMode="auto">
          <a:xfrm>
            <a:off x="-1" y="836712"/>
            <a:ext cx="9144001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960377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558924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Inserindo Texto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no</a:t>
            </a:r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 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jLebal</a:t>
            </a:r>
            <a:r>
              <a:rPr lang="pt-BR" sz="4800" dirty="0" smtClean="0">
                <a:solidFill>
                  <a:srgbClr val="92D050"/>
                </a:solidFill>
                <a:latin typeface="+mj-lt"/>
              </a:rPr>
              <a:t>2 </a:t>
            </a:r>
            <a:r>
              <a:rPr lang="pt-BR" sz="2000" dirty="0" smtClean="0">
                <a:solidFill>
                  <a:srgbClr val="92D050"/>
                </a:solidFill>
                <a:latin typeface="+mj-lt"/>
              </a:rPr>
              <a:t>(TELA DE ACESSO)</a:t>
            </a:r>
            <a:endParaRPr lang="pt-BR" sz="4800" dirty="0">
              <a:solidFill>
                <a:srgbClr val="92D05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 b="5054"/>
          <a:stretch>
            <a:fillRect/>
          </a:stretch>
        </p:blipFill>
        <p:spPr bwMode="auto">
          <a:xfrm>
            <a:off x="0" y="836712"/>
            <a:ext cx="9144000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960377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558924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Inserindo Texto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no</a:t>
            </a:r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 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jLebal</a:t>
            </a:r>
            <a:r>
              <a:rPr lang="pt-BR" sz="4800" dirty="0" smtClean="0">
                <a:solidFill>
                  <a:srgbClr val="92D050"/>
                </a:solidFill>
                <a:latin typeface="+mj-lt"/>
              </a:rPr>
              <a:t>2 </a:t>
            </a:r>
            <a:r>
              <a:rPr lang="pt-BR" sz="2000" dirty="0" smtClean="0">
                <a:solidFill>
                  <a:srgbClr val="92D050"/>
                </a:solidFill>
                <a:latin typeface="+mj-lt"/>
              </a:rPr>
              <a:t>(TELA DE ACESSO)</a:t>
            </a:r>
            <a:endParaRPr lang="pt-BR" sz="4800" dirty="0">
              <a:solidFill>
                <a:srgbClr val="92D05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 b="5062"/>
          <a:stretch>
            <a:fillRect/>
          </a:stretch>
        </p:blipFill>
        <p:spPr bwMode="auto">
          <a:xfrm>
            <a:off x="-15230" y="908720"/>
            <a:ext cx="9159230" cy="594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Inserindo Texto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no</a:t>
            </a:r>
            <a:r>
              <a:rPr lang="pt-BR" sz="4800" dirty="0" smtClean="0">
                <a:solidFill>
                  <a:srgbClr val="FF0000"/>
                </a:solidFill>
                <a:latin typeface="Gill Sans MT" pitchFamily="34" charset="0"/>
              </a:rPr>
              <a:t>  </a:t>
            </a:r>
            <a:r>
              <a:rPr lang="pt-BR" sz="4800" dirty="0" smtClean="0">
                <a:solidFill>
                  <a:srgbClr val="92D050"/>
                </a:solidFill>
                <a:latin typeface="Gill Sans MT" pitchFamily="34" charset="0"/>
              </a:rPr>
              <a:t>jLebal</a:t>
            </a:r>
            <a:r>
              <a:rPr lang="pt-BR" sz="4800" dirty="0" smtClean="0">
                <a:solidFill>
                  <a:srgbClr val="92D050"/>
                </a:solidFill>
                <a:latin typeface="+mj-lt"/>
              </a:rPr>
              <a:t>2 </a:t>
            </a:r>
            <a:r>
              <a:rPr lang="pt-BR" sz="2000" dirty="0" smtClean="0">
                <a:solidFill>
                  <a:srgbClr val="92D050"/>
                </a:solidFill>
                <a:latin typeface="+mj-lt"/>
              </a:rPr>
              <a:t>(TELA DE ACESSO)</a:t>
            </a:r>
            <a:endParaRPr lang="pt-BR" sz="48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960377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558924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9512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F0000"/>
                </a:solidFill>
              </a:rPr>
              <a:t>INSTALANDO O JAVA E NETBEANS</a:t>
            </a:r>
            <a:endParaRPr lang="pt-BR" sz="2800" b="1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6250"/>
          <a:stretch>
            <a:fillRect/>
          </a:stretch>
        </p:blipFill>
        <p:spPr bwMode="auto">
          <a:xfrm>
            <a:off x="0" y="908720"/>
            <a:ext cx="9101264" cy="594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736" y="285752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678" y="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 b="5070"/>
          <a:stretch>
            <a:fillRect/>
          </a:stretch>
        </p:blipFill>
        <p:spPr bwMode="auto">
          <a:xfrm>
            <a:off x="0" y="1052736"/>
            <a:ext cx="9144000" cy="5805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rgbClr val="FF0000"/>
                </a:solidFill>
                <a:latin typeface="Gill Sans MT" pitchFamily="34" charset="0"/>
              </a:rPr>
              <a:t>Reescrevendo Texto </a:t>
            </a:r>
            <a:r>
              <a:rPr lang="pt-BR" sz="3200" dirty="0" smtClean="0">
                <a:solidFill>
                  <a:srgbClr val="92D050"/>
                </a:solidFill>
                <a:latin typeface="Gill Sans MT" pitchFamily="34" charset="0"/>
              </a:rPr>
              <a:t>no</a:t>
            </a:r>
            <a:r>
              <a:rPr lang="pt-BR" sz="3200" dirty="0" smtClean="0">
                <a:solidFill>
                  <a:srgbClr val="FF0000"/>
                </a:solidFill>
                <a:latin typeface="Gill Sans MT" pitchFamily="34" charset="0"/>
              </a:rPr>
              <a:t> </a:t>
            </a:r>
            <a:r>
              <a:rPr lang="pt-BR" sz="3200" dirty="0" smtClean="0">
                <a:solidFill>
                  <a:srgbClr val="92D050"/>
                </a:solidFill>
                <a:latin typeface="Gill Sans MT" pitchFamily="34" charset="0"/>
              </a:rPr>
              <a:t>jLebal</a:t>
            </a:r>
            <a:r>
              <a:rPr lang="pt-BR" sz="3200" dirty="0" smtClean="0">
                <a:solidFill>
                  <a:srgbClr val="92D050"/>
                </a:solidFill>
                <a:latin typeface="+mj-lt"/>
              </a:rPr>
              <a:t>2 </a:t>
            </a:r>
            <a:r>
              <a:rPr lang="pt-BR" sz="2400" dirty="0" smtClean="0">
                <a:solidFill>
                  <a:srgbClr val="92D050"/>
                </a:solidFill>
                <a:latin typeface="+mj-lt"/>
              </a:rPr>
              <a:t>(Pró-Vida)</a:t>
            </a:r>
            <a:r>
              <a:rPr lang="pt-BR" sz="3200" dirty="0" smtClean="0">
                <a:solidFill>
                  <a:srgbClr val="92D050"/>
                </a:solidFill>
                <a:latin typeface="+mj-lt"/>
              </a:rPr>
              <a:t>. Inserindo jLebal3 </a:t>
            </a:r>
            <a:r>
              <a:rPr lang="pt-BR" sz="2400" dirty="0" smtClean="0">
                <a:solidFill>
                  <a:srgbClr val="92D050"/>
                </a:solidFill>
                <a:latin typeface="+mj-lt"/>
              </a:rPr>
              <a:t>(Tela de Acesso)</a:t>
            </a:r>
            <a:r>
              <a:rPr lang="pt-BR" sz="3200" dirty="0" smtClean="0">
                <a:solidFill>
                  <a:srgbClr val="92D050"/>
                </a:solidFill>
                <a:latin typeface="+mj-lt"/>
              </a:rPr>
              <a:t>, jLebal4 </a:t>
            </a:r>
            <a:r>
              <a:rPr lang="pt-BR" sz="2400" dirty="0" smtClean="0">
                <a:solidFill>
                  <a:srgbClr val="92D050"/>
                </a:solidFill>
                <a:latin typeface="+mj-lt"/>
              </a:rPr>
              <a:t>(Usuário)</a:t>
            </a:r>
            <a:r>
              <a:rPr lang="pt-BR" sz="3200" dirty="0" smtClean="0">
                <a:solidFill>
                  <a:srgbClr val="92D050"/>
                </a:solidFill>
                <a:latin typeface="+mj-lt"/>
              </a:rPr>
              <a:t> e jLebal5 </a:t>
            </a:r>
            <a:r>
              <a:rPr lang="pt-BR" sz="2400" dirty="0" smtClean="0">
                <a:solidFill>
                  <a:srgbClr val="92D050"/>
                </a:solidFill>
                <a:latin typeface="+mj-lt"/>
              </a:rPr>
              <a:t>(Senha)</a:t>
            </a:r>
            <a:r>
              <a:rPr lang="pt-BR" sz="3200" dirty="0" smtClean="0">
                <a:solidFill>
                  <a:srgbClr val="92D050"/>
                </a:solidFill>
                <a:latin typeface="+mj-lt"/>
              </a:rPr>
              <a:t>.</a:t>
            </a:r>
            <a:endParaRPr lang="pt-BR" sz="32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327" y="5960377"/>
            <a:ext cx="1894549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72412" y="5589240"/>
            <a:ext cx="138450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 b="4917"/>
          <a:stretch>
            <a:fillRect/>
          </a:stretch>
        </p:blipFill>
        <p:spPr bwMode="auto">
          <a:xfrm>
            <a:off x="0" y="1124744"/>
            <a:ext cx="9144000" cy="5733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5960377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592" y="558924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0" y="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>
                <a:solidFill>
                  <a:srgbClr val="FF0000"/>
                </a:solidFill>
                <a:latin typeface="Gill Sans MT" pitchFamily="34" charset="0"/>
              </a:rPr>
              <a:t>Reescrevendo Texto </a:t>
            </a:r>
            <a:r>
              <a:rPr lang="pt-BR" sz="3200" dirty="0" smtClean="0">
                <a:solidFill>
                  <a:srgbClr val="92D050"/>
                </a:solidFill>
                <a:latin typeface="Gill Sans MT" pitchFamily="34" charset="0"/>
              </a:rPr>
              <a:t>no</a:t>
            </a:r>
            <a:r>
              <a:rPr lang="pt-BR" sz="3200" dirty="0" smtClean="0">
                <a:solidFill>
                  <a:srgbClr val="FF0000"/>
                </a:solidFill>
                <a:latin typeface="Gill Sans MT" pitchFamily="34" charset="0"/>
              </a:rPr>
              <a:t> </a:t>
            </a:r>
            <a:r>
              <a:rPr lang="pt-BR" sz="3200" dirty="0" smtClean="0">
                <a:solidFill>
                  <a:srgbClr val="92D050"/>
                </a:solidFill>
                <a:latin typeface="Gill Sans MT" pitchFamily="34" charset="0"/>
              </a:rPr>
              <a:t>jLebal</a:t>
            </a:r>
            <a:r>
              <a:rPr lang="pt-BR" sz="3200" dirty="0" smtClean="0">
                <a:solidFill>
                  <a:srgbClr val="92D050"/>
                </a:solidFill>
                <a:latin typeface="+mj-lt"/>
              </a:rPr>
              <a:t>2 </a:t>
            </a:r>
            <a:r>
              <a:rPr lang="pt-BR" sz="2400" dirty="0" smtClean="0">
                <a:solidFill>
                  <a:srgbClr val="92D050"/>
                </a:solidFill>
                <a:latin typeface="+mj-lt"/>
              </a:rPr>
              <a:t>(Pró-Vida)</a:t>
            </a:r>
            <a:r>
              <a:rPr lang="pt-BR" sz="3200" dirty="0" smtClean="0">
                <a:solidFill>
                  <a:srgbClr val="92D050"/>
                </a:solidFill>
                <a:latin typeface="+mj-lt"/>
              </a:rPr>
              <a:t>. Inserindo jLebal3 </a:t>
            </a:r>
            <a:r>
              <a:rPr lang="pt-BR" sz="2400" dirty="0" smtClean="0">
                <a:solidFill>
                  <a:srgbClr val="92D050"/>
                </a:solidFill>
                <a:latin typeface="+mj-lt"/>
              </a:rPr>
              <a:t>(Tela de Acesso)</a:t>
            </a:r>
            <a:r>
              <a:rPr lang="pt-BR" sz="3200" dirty="0" smtClean="0">
                <a:solidFill>
                  <a:srgbClr val="92D050"/>
                </a:solidFill>
                <a:latin typeface="+mj-lt"/>
              </a:rPr>
              <a:t>, jLebal4 </a:t>
            </a:r>
            <a:r>
              <a:rPr lang="pt-BR" sz="2400" dirty="0" smtClean="0">
                <a:solidFill>
                  <a:srgbClr val="92D050"/>
                </a:solidFill>
                <a:latin typeface="+mj-lt"/>
              </a:rPr>
              <a:t>(Usuário)</a:t>
            </a:r>
            <a:r>
              <a:rPr lang="pt-BR" sz="3200" dirty="0" smtClean="0">
                <a:solidFill>
                  <a:srgbClr val="92D050"/>
                </a:solidFill>
                <a:latin typeface="+mj-lt"/>
              </a:rPr>
              <a:t> e jLebal5 </a:t>
            </a:r>
            <a:r>
              <a:rPr lang="pt-BR" sz="2400" dirty="0" smtClean="0">
                <a:solidFill>
                  <a:srgbClr val="92D050"/>
                </a:solidFill>
                <a:latin typeface="+mj-lt"/>
              </a:rPr>
              <a:t>(Senha)</a:t>
            </a:r>
            <a:r>
              <a:rPr lang="pt-BR" sz="3200" dirty="0" smtClean="0">
                <a:solidFill>
                  <a:srgbClr val="92D050"/>
                </a:solidFill>
                <a:latin typeface="+mj-lt"/>
              </a:rPr>
              <a:t>.</a:t>
            </a:r>
            <a:endParaRPr lang="pt-BR" sz="3200" dirty="0">
              <a:solidFill>
                <a:srgbClr val="92D05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 b="5525"/>
          <a:stretch>
            <a:fillRect/>
          </a:stretch>
        </p:blipFill>
        <p:spPr bwMode="auto">
          <a:xfrm>
            <a:off x="0" y="836712"/>
            <a:ext cx="9144000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rgbClr val="FF0000"/>
                </a:solidFill>
                <a:latin typeface="Gill Sans MT" pitchFamily="34" charset="0"/>
              </a:rPr>
              <a:t>Inserindo jTextField</a:t>
            </a:r>
            <a:r>
              <a:rPr lang="pt-BR" sz="4400" dirty="0" smtClean="0">
                <a:solidFill>
                  <a:srgbClr val="FF0000"/>
                </a:solidFill>
                <a:latin typeface="+mj-lt"/>
              </a:rPr>
              <a:t>1</a:t>
            </a:r>
            <a:r>
              <a:rPr lang="pt-BR" sz="4400" dirty="0" smtClean="0">
                <a:solidFill>
                  <a:srgbClr val="FF0000"/>
                </a:solidFill>
                <a:latin typeface="Gill Sans MT" pitchFamily="34" charset="0"/>
              </a:rPr>
              <a:t> e </a:t>
            </a:r>
            <a:r>
              <a:rPr lang="pt-BR" sz="4400" dirty="0" smtClean="0">
                <a:solidFill>
                  <a:srgbClr val="92D050"/>
                </a:solidFill>
                <a:latin typeface="Gill Sans MT" pitchFamily="34" charset="0"/>
              </a:rPr>
              <a:t>jPasswordField</a:t>
            </a:r>
            <a:r>
              <a:rPr lang="pt-BR" sz="4400" dirty="0" smtClean="0">
                <a:solidFill>
                  <a:srgbClr val="92D050"/>
                </a:solidFill>
                <a:latin typeface="+mj-lt"/>
              </a:rPr>
              <a:t>1</a:t>
            </a:r>
            <a:endParaRPr lang="pt-BR" sz="4400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4" name="Seta para a direita 3"/>
          <p:cNvSpPr/>
          <p:nvPr/>
        </p:nvSpPr>
        <p:spPr>
          <a:xfrm>
            <a:off x="6660232" y="5013176"/>
            <a:ext cx="978408" cy="2686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 para a direita 4"/>
          <p:cNvSpPr/>
          <p:nvPr/>
        </p:nvSpPr>
        <p:spPr>
          <a:xfrm>
            <a:off x="6660232" y="6165304"/>
            <a:ext cx="978408" cy="2686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5888369"/>
            <a:ext cx="1857356" cy="609591"/>
          </a:xfrm>
          <a:prstGeom prst="rect">
            <a:avLst/>
          </a:prstGeom>
          <a:noFill/>
        </p:spPr>
      </p:pic>
      <p:pic>
        <p:nvPicPr>
          <p:cNvPr id="7" name="Imagem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5517232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 b="5070"/>
          <a:stretch>
            <a:fillRect/>
          </a:stretch>
        </p:blipFill>
        <p:spPr bwMode="auto">
          <a:xfrm>
            <a:off x="0" y="836712"/>
            <a:ext cx="9144000" cy="602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rgbClr val="FF0000"/>
                </a:solidFill>
                <a:latin typeface="Gill Sans MT" pitchFamily="34" charset="0"/>
              </a:rPr>
              <a:t>Inserindo Botões </a:t>
            </a:r>
            <a:r>
              <a:rPr lang="pt-BR" sz="4400" dirty="0" smtClean="0">
                <a:solidFill>
                  <a:srgbClr val="92D050"/>
                </a:solidFill>
                <a:latin typeface="Gill Sans MT" pitchFamily="34" charset="0"/>
              </a:rPr>
              <a:t>jButton</a:t>
            </a:r>
            <a:r>
              <a:rPr lang="pt-BR" sz="4400" dirty="0" smtClean="0">
                <a:solidFill>
                  <a:srgbClr val="92D050"/>
                </a:solidFill>
                <a:latin typeface="+mj-lt"/>
              </a:rPr>
              <a:t>1</a:t>
            </a:r>
            <a:r>
              <a:rPr lang="pt-BR" sz="4400" dirty="0" smtClean="0">
                <a:solidFill>
                  <a:srgbClr val="92D050"/>
                </a:solidFill>
                <a:latin typeface="Gill Sans MT" pitchFamily="34" charset="0"/>
              </a:rPr>
              <a:t> e jButton2</a:t>
            </a:r>
            <a:endParaRPr lang="pt-BR" sz="44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5888369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5517232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eta para a direita 5"/>
          <p:cNvSpPr/>
          <p:nvPr/>
        </p:nvSpPr>
        <p:spPr>
          <a:xfrm rot="19058828">
            <a:off x="7069996" y="4005777"/>
            <a:ext cx="978408" cy="31288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 b="5459"/>
          <a:stretch>
            <a:fillRect/>
          </a:stretch>
        </p:blipFill>
        <p:spPr bwMode="auto">
          <a:xfrm>
            <a:off x="0" y="764704"/>
            <a:ext cx="9144000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eta para baixo 2"/>
          <p:cNvSpPr/>
          <p:nvPr/>
        </p:nvSpPr>
        <p:spPr>
          <a:xfrm rot="12591109">
            <a:off x="3206751" y="1728100"/>
            <a:ext cx="370468" cy="97840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rgbClr val="FF0000"/>
                </a:solidFill>
                <a:latin typeface="Gill Sans MT" pitchFamily="34" charset="0"/>
              </a:rPr>
              <a:t>Executando a </a:t>
            </a:r>
            <a:r>
              <a:rPr lang="pt-BR" sz="4400" dirty="0" smtClean="0">
                <a:solidFill>
                  <a:srgbClr val="92D050"/>
                </a:solidFill>
                <a:latin typeface="Gill Sans MT" pitchFamily="34" charset="0"/>
              </a:rPr>
              <a:t>Interface Gráfica </a:t>
            </a:r>
            <a:endParaRPr lang="pt-BR" sz="44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5" name="Imagem 4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240297"/>
            <a:ext cx="1857356" cy="609591"/>
          </a:xfrm>
          <a:prstGeom prst="rect">
            <a:avLst/>
          </a:prstGeom>
          <a:noFill/>
        </p:spPr>
      </p:pic>
      <p:pic>
        <p:nvPicPr>
          <p:cNvPr id="6" name="Imagem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486916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 b="6250"/>
          <a:stretch>
            <a:fillRect/>
          </a:stretch>
        </p:blipFill>
        <p:spPr bwMode="auto">
          <a:xfrm>
            <a:off x="1" y="692696"/>
            <a:ext cx="9144000" cy="616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eta para a direita 2"/>
          <p:cNvSpPr/>
          <p:nvPr/>
        </p:nvSpPr>
        <p:spPr>
          <a:xfrm rot="19053068">
            <a:off x="6292887" y="2992135"/>
            <a:ext cx="978408" cy="35833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rgbClr val="FF0000"/>
                </a:solidFill>
                <a:latin typeface="Gill Sans MT" pitchFamily="34" charset="0"/>
              </a:rPr>
              <a:t>Executando a </a:t>
            </a:r>
            <a:r>
              <a:rPr lang="pt-BR" sz="4400" dirty="0" smtClean="0">
                <a:solidFill>
                  <a:srgbClr val="92D050"/>
                </a:solidFill>
                <a:latin typeface="Gill Sans MT" pitchFamily="34" charset="0"/>
              </a:rPr>
              <a:t>Interface Gráfica</a:t>
            </a:r>
            <a:endParaRPr lang="pt-BR" sz="44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6" name="Imagem 5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816361"/>
            <a:ext cx="1857356" cy="609591"/>
          </a:xfrm>
          <a:prstGeom prst="rect">
            <a:avLst/>
          </a:prstGeom>
          <a:noFill/>
        </p:spPr>
      </p:pic>
      <p:pic>
        <p:nvPicPr>
          <p:cNvPr id="7" name="Imagem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5445224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b="10067"/>
          <a:stretch>
            <a:fillRect/>
          </a:stretch>
        </p:blipFill>
        <p:spPr bwMode="auto">
          <a:xfrm>
            <a:off x="0" y="692696"/>
            <a:ext cx="9144000" cy="616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ixaDeTexto 5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rgbClr val="FF0000"/>
                </a:solidFill>
                <a:latin typeface="Gill Sans MT" pitchFamily="34" charset="0"/>
              </a:rPr>
              <a:t>Executando a </a:t>
            </a:r>
            <a:r>
              <a:rPr lang="pt-BR" sz="4400" dirty="0" smtClean="0">
                <a:solidFill>
                  <a:srgbClr val="92D050"/>
                </a:solidFill>
                <a:latin typeface="Gill Sans MT" pitchFamily="34" charset="0"/>
              </a:rPr>
              <a:t>Interface Gráfica </a:t>
            </a:r>
            <a:endParaRPr lang="pt-BR" sz="44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7" name="Imagem 6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240297"/>
            <a:ext cx="1857356" cy="609591"/>
          </a:xfrm>
          <a:prstGeom prst="rect">
            <a:avLst/>
          </a:prstGeom>
          <a:noFill/>
        </p:spPr>
      </p:pic>
      <p:pic>
        <p:nvPicPr>
          <p:cNvPr id="8" name="Imagem 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71800" y="486916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 b="5493"/>
          <a:stretch>
            <a:fillRect/>
          </a:stretch>
        </p:blipFill>
        <p:spPr bwMode="auto">
          <a:xfrm>
            <a:off x="-1" y="1412777"/>
            <a:ext cx="9144001" cy="544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rgbClr val="FF0000"/>
                </a:solidFill>
                <a:latin typeface="Gill Sans MT" pitchFamily="34" charset="0"/>
              </a:rPr>
              <a:t>Executando a </a:t>
            </a:r>
            <a:r>
              <a:rPr lang="pt-BR" sz="4400" dirty="0" smtClean="0">
                <a:solidFill>
                  <a:srgbClr val="92D050"/>
                </a:solidFill>
                <a:latin typeface="Gill Sans MT" pitchFamily="34" charset="0"/>
              </a:rPr>
              <a:t>Interface Gráfica – Desabilitando o </a:t>
            </a:r>
            <a:r>
              <a:rPr lang="pt-BR" sz="4400" dirty="0" err="1" smtClean="0">
                <a:solidFill>
                  <a:srgbClr val="92D050"/>
                </a:solidFill>
                <a:latin typeface="Gill Sans MT" pitchFamily="34" charset="0"/>
              </a:rPr>
              <a:t>Maximizador</a:t>
            </a:r>
            <a:r>
              <a:rPr lang="pt-BR" sz="4400" dirty="0" smtClean="0">
                <a:solidFill>
                  <a:srgbClr val="92D050"/>
                </a:solidFill>
                <a:latin typeface="Gill Sans MT" pitchFamily="34" charset="0"/>
              </a:rPr>
              <a:t> de janela </a:t>
            </a:r>
            <a:endParaRPr lang="pt-BR" sz="44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5816361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7984" y="5445224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eta para a direita 5"/>
          <p:cNvSpPr/>
          <p:nvPr/>
        </p:nvSpPr>
        <p:spPr>
          <a:xfrm>
            <a:off x="6156176" y="5589240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 b="5081"/>
          <a:stretch>
            <a:fillRect/>
          </a:stretch>
        </p:blipFill>
        <p:spPr bwMode="auto">
          <a:xfrm>
            <a:off x="0" y="1340769"/>
            <a:ext cx="9123734" cy="551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0" y="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rgbClr val="FF0000"/>
                </a:solidFill>
                <a:latin typeface="Gill Sans MT" pitchFamily="34" charset="0"/>
              </a:rPr>
              <a:t>Executando a </a:t>
            </a:r>
            <a:r>
              <a:rPr lang="pt-BR" sz="4400" dirty="0" smtClean="0">
                <a:solidFill>
                  <a:srgbClr val="92D050"/>
                </a:solidFill>
                <a:latin typeface="Gill Sans MT" pitchFamily="34" charset="0"/>
              </a:rPr>
              <a:t>Interface Gráfica – Desabilitando o </a:t>
            </a:r>
            <a:r>
              <a:rPr lang="pt-BR" sz="4400" dirty="0" err="1" smtClean="0">
                <a:solidFill>
                  <a:srgbClr val="92D050"/>
                </a:solidFill>
                <a:latin typeface="Gill Sans MT" pitchFamily="34" charset="0"/>
              </a:rPr>
              <a:t>Maximizador</a:t>
            </a:r>
            <a:r>
              <a:rPr lang="pt-BR" sz="4400" dirty="0" smtClean="0">
                <a:solidFill>
                  <a:srgbClr val="92D050"/>
                </a:solidFill>
                <a:latin typeface="Gill Sans MT" pitchFamily="34" charset="0"/>
              </a:rPr>
              <a:t> de janela </a:t>
            </a:r>
            <a:endParaRPr lang="pt-BR" sz="44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6" name="Imagem 5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5949280"/>
            <a:ext cx="1857356" cy="609591"/>
          </a:xfrm>
          <a:prstGeom prst="rect">
            <a:avLst/>
          </a:prstGeom>
          <a:noFill/>
        </p:spPr>
      </p:pic>
      <p:pic>
        <p:nvPicPr>
          <p:cNvPr id="7" name="Imagem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5517232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eta para a direita 7"/>
          <p:cNvSpPr/>
          <p:nvPr/>
        </p:nvSpPr>
        <p:spPr>
          <a:xfrm rot="19701411">
            <a:off x="4063400" y="4587580"/>
            <a:ext cx="618368" cy="15791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4499992" y="4149080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 rot="19701411">
            <a:off x="2436254" y="4291320"/>
            <a:ext cx="618368" cy="2686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 b="5070"/>
          <a:stretch>
            <a:fillRect/>
          </a:stretch>
        </p:blipFill>
        <p:spPr bwMode="auto">
          <a:xfrm>
            <a:off x="0" y="1412776"/>
            <a:ext cx="9144000" cy="544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eta para a direita 2"/>
          <p:cNvSpPr/>
          <p:nvPr/>
        </p:nvSpPr>
        <p:spPr>
          <a:xfrm rot="19701411">
            <a:off x="4092438" y="4651360"/>
            <a:ext cx="618368" cy="2686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0" y="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rgbClr val="FF0000"/>
                </a:solidFill>
                <a:latin typeface="Gill Sans MT" pitchFamily="34" charset="0"/>
              </a:rPr>
              <a:t>Executando a </a:t>
            </a:r>
            <a:r>
              <a:rPr lang="pt-BR" sz="4400" dirty="0" smtClean="0">
                <a:solidFill>
                  <a:srgbClr val="92D050"/>
                </a:solidFill>
                <a:latin typeface="Gill Sans MT" pitchFamily="34" charset="0"/>
              </a:rPr>
              <a:t>Interface Gráfica – Desabilitando o </a:t>
            </a:r>
            <a:r>
              <a:rPr lang="pt-BR" sz="4400" dirty="0" err="1" smtClean="0">
                <a:solidFill>
                  <a:srgbClr val="92D050"/>
                </a:solidFill>
                <a:latin typeface="Gill Sans MT" pitchFamily="34" charset="0"/>
              </a:rPr>
              <a:t>Maximizador</a:t>
            </a:r>
            <a:r>
              <a:rPr lang="pt-BR" sz="4400" dirty="0" smtClean="0">
                <a:solidFill>
                  <a:srgbClr val="92D050"/>
                </a:solidFill>
                <a:latin typeface="Gill Sans MT" pitchFamily="34" charset="0"/>
              </a:rPr>
              <a:t> de janela </a:t>
            </a:r>
            <a:endParaRPr lang="pt-BR" sz="44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5" name="Imagem 4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5949280"/>
            <a:ext cx="1857356" cy="609591"/>
          </a:xfrm>
          <a:prstGeom prst="rect">
            <a:avLst/>
          </a:prstGeom>
          <a:noFill/>
        </p:spPr>
      </p:pic>
      <p:pic>
        <p:nvPicPr>
          <p:cNvPr id="6" name="Imagem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48264" y="5517232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eta para a direita 6"/>
          <p:cNvSpPr/>
          <p:nvPr/>
        </p:nvSpPr>
        <p:spPr>
          <a:xfrm rot="19701411">
            <a:off x="2436254" y="4363328"/>
            <a:ext cx="618368" cy="26860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4499992" y="4221088"/>
            <a:ext cx="216024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b="6250"/>
          <a:stretch>
            <a:fillRect/>
          </a:stretch>
        </p:blipFill>
        <p:spPr bwMode="auto">
          <a:xfrm>
            <a:off x="-1" y="908720"/>
            <a:ext cx="9101263" cy="5949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86644" y="260648"/>
            <a:ext cx="1857356" cy="609591"/>
          </a:xfrm>
          <a:prstGeom prst="rect">
            <a:avLst/>
          </a:prstGeom>
          <a:noFill/>
        </p:spPr>
      </p:pic>
      <p:pic>
        <p:nvPicPr>
          <p:cNvPr id="6" name="Imagem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678" y="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ixaDeTexto 6"/>
          <p:cNvSpPr txBox="1"/>
          <p:nvPr/>
        </p:nvSpPr>
        <p:spPr>
          <a:xfrm>
            <a:off x="179512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F0000"/>
                </a:solidFill>
              </a:rPr>
              <a:t>INSTALANDO O JAVA E NETBEANS</a:t>
            </a:r>
            <a:endParaRPr lang="pt-BR" sz="2800" b="1" dirty="0">
              <a:solidFill>
                <a:srgbClr val="FF0000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2195736" y="4005064"/>
            <a:ext cx="4104456" cy="2880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 b="5070"/>
          <a:stretch>
            <a:fillRect/>
          </a:stretch>
        </p:blipFill>
        <p:spPr bwMode="auto">
          <a:xfrm>
            <a:off x="0" y="1412776"/>
            <a:ext cx="9144000" cy="5445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rgbClr val="FF0000"/>
                </a:solidFill>
                <a:latin typeface="Gill Sans MT" pitchFamily="34" charset="0"/>
              </a:rPr>
              <a:t>Executando a </a:t>
            </a:r>
            <a:r>
              <a:rPr lang="pt-BR" sz="4400" dirty="0" smtClean="0">
                <a:solidFill>
                  <a:srgbClr val="92D050"/>
                </a:solidFill>
                <a:latin typeface="Gill Sans MT" pitchFamily="34" charset="0"/>
              </a:rPr>
              <a:t>Interface Gráfica – Desabilitando o </a:t>
            </a:r>
            <a:r>
              <a:rPr lang="pt-BR" sz="4400" dirty="0" err="1" smtClean="0">
                <a:solidFill>
                  <a:srgbClr val="92D050"/>
                </a:solidFill>
                <a:latin typeface="Gill Sans MT" pitchFamily="34" charset="0"/>
              </a:rPr>
              <a:t>Maximizador</a:t>
            </a:r>
            <a:r>
              <a:rPr lang="pt-BR" sz="4400" dirty="0" smtClean="0">
                <a:solidFill>
                  <a:srgbClr val="92D050"/>
                </a:solidFill>
                <a:latin typeface="Gill Sans MT" pitchFamily="34" charset="0"/>
              </a:rPr>
              <a:t> de janela </a:t>
            </a:r>
            <a:endParaRPr lang="pt-BR" sz="44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5877272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5445224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eta para a direita 5"/>
          <p:cNvSpPr/>
          <p:nvPr/>
        </p:nvSpPr>
        <p:spPr>
          <a:xfrm rot="19502837">
            <a:off x="6516764" y="3372376"/>
            <a:ext cx="618368" cy="19660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 b="5062"/>
          <a:stretch>
            <a:fillRect/>
          </a:stretch>
        </p:blipFill>
        <p:spPr bwMode="auto">
          <a:xfrm>
            <a:off x="0" y="764704"/>
            <a:ext cx="9159230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FF0000"/>
                </a:solidFill>
                <a:latin typeface="Gill Sans MT" pitchFamily="34" charset="0"/>
              </a:rPr>
              <a:t>Crie a tela abaixo com a </a:t>
            </a:r>
            <a:r>
              <a:rPr lang="pt-BR" sz="4000" dirty="0" smtClean="0">
                <a:solidFill>
                  <a:srgbClr val="92D050"/>
                </a:solidFill>
                <a:latin typeface="Gill Sans MT" pitchFamily="34" charset="0"/>
              </a:rPr>
              <a:t>Classe </a:t>
            </a:r>
            <a:r>
              <a:rPr lang="pt-BR" sz="4000" dirty="0" err="1" smtClean="0">
                <a:solidFill>
                  <a:srgbClr val="92D050"/>
                </a:solidFill>
                <a:latin typeface="Gill Sans MT" pitchFamily="34" charset="0"/>
              </a:rPr>
              <a:t>TelaIncial</a:t>
            </a:r>
            <a:r>
              <a:rPr lang="pt-BR" sz="4000" dirty="0" smtClean="0">
                <a:solidFill>
                  <a:srgbClr val="92D050"/>
                </a:solidFill>
                <a:latin typeface="Gill Sans MT" pitchFamily="34" charset="0"/>
              </a:rPr>
              <a:t> </a:t>
            </a:r>
            <a:endParaRPr lang="pt-BR" sz="40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6" name="Imagem 5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104" y="5877272"/>
            <a:ext cx="1857356" cy="609591"/>
          </a:xfrm>
          <a:prstGeom prst="rect">
            <a:avLst/>
          </a:prstGeom>
          <a:noFill/>
        </p:spPr>
      </p:pic>
      <p:pic>
        <p:nvPicPr>
          <p:cNvPr id="7" name="Imagem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5445224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 b="6450"/>
          <a:stretch>
            <a:fillRect/>
          </a:stretch>
        </p:blipFill>
        <p:spPr bwMode="auto">
          <a:xfrm>
            <a:off x="0" y="792087"/>
            <a:ext cx="9172818" cy="6093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aixaDeTexto 3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FF0000"/>
                </a:solidFill>
                <a:latin typeface="Gill Sans MT" pitchFamily="34" charset="0"/>
              </a:rPr>
              <a:t>Mudando o nome </a:t>
            </a:r>
            <a:r>
              <a:rPr lang="pt-BR" sz="4000" dirty="0" smtClean="0">
                <a:solidFill>
                  <a:srgbClr val="92D050"/>
                </a:solidFill>
                <a:latin typeface="Gill Sans MT" pitchFamily="34" charset="0"/>
              </a:rPr>
              <a:t>das Variáveis – jLabel</a:t>
            </a:r>
            <a:r>
              <a:rPr lang="pt-BR" sz="4000" dirty="0" smtClean="0">
                <a:solidFill>
                  <a:srgbClr val="92D050"/>
                </a:solidFill>
                <a:latin typeface="+mj-lt"/>
              </a:rPr>
              <a:t>2</a:t>
            </a:r>
            <a:r>
              <a:rPr lang="pt-BR" sz="4000" dirty="0" smtClean="0">
                <a:solidFill>
                  <a:srgbClr val="92D050"/>
                </a:solidFill>
                <a:latin typeface="Gill Sans MT" pitchFamily="34" charset="0"/>
              </a:rPr>
              <a:t>  </a:t>
            </a:r>
            <a:endParaRPr lang="pt-BR" sz="40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5" name="Imagem 4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949280"/>
            <a:ext cx="1857356" cy="609591"/>
          </a:xfrm>
          <a:prstGeom prst="rect">
            <a:avLst/>
          </a:prstGeom>
          <a:noFill/>
        </p:spPr>
      </p:pic>
      <p:pic>
        <p:nvPicPr>
          <p:cNvPr id="6" name="Imagem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5661248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 b="5054"/>
          <a:stretch>
            <a:fillRect/>
          </a:stretch>
        </p:blipFill>
        <p:spPr bwMode="auto">
          <a:xfrm>
            <a:off x="-28819" y="764704"/>
            <a:ext cx="9172819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FF0000"/>
                </a:solidFill>
                <a:latin typeface="Gill Sans MT" pitchFamily="34" charset="0"/>
              </a:rPr>
              <a:t>Mudando o nome </a:t>
            </a:r>
            <a:r>
              <a:rPr lang="pt-BR" sz="4000" dirty="0" smtClean="0">
                <a:solidFill>
                  <a:srgbClr val="92D050"/>
                </a:solidFill>
                <a:latin typeface="Gill Sans MT" pitchFamily="34" charset="0"/>
              </a:rPr>
              <a:t>das Variáveis – jLabel</a:t>
            </a:r>
            <a:r>
              <a:rPr lang="pt-BR" sz="4000" dirty="0" smtClean="0">
                <a:solidFill>
                  <a:srgbClr val="92D050"/>
                </a:solidFill>
                <a:latin typeface="+mj-lt"/>
              </a:rPr>
              <a:t>2</a:t>
            </a:r>
            <a:r>
              <a:rPr lang="pt-BR" sz="4000" dirty="0" smtClean="0">
                <a:solidFill>
                  <a:srgbClr val="92D050"/>
                </a:solidFill>
                <a:latin typeface="Gill Sans MT" pitchFamily="34" charset="0"/>
              </a:rPr>
              <a:t>  </a:t>
            </a:r>
            <a:endParaRPr lang="pt-BR" sz="40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733256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5373216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 b="5070"/>
          <a:stretch>
            <a:fillRect/>
          </a:stretch>
        </p:blipFill>
        <p:spPr bwMode="auto">
          <a:xfrm>
            <a:off x="0" y="692697"/>
            <a:ext cx="9144000" cy="6165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FF0000"/>
                </a:solidFill>
                <a:latin typeface="Gill Sans MT" pitchFamily="34" charset="0"/>
              </a:rPr>
              <a:t>Mudando o nome </a:t>
            </a:r>
            <a:r>
              <a:rPr lang="pt-BR" sz="4000" dirty="0" smtClean="0">
                <a:solidFill>
                  <a:srgbClr val="92D050"/>
                </a:solidFill>
                <a:latin typeface="Gill Sans MT" pitchFamily="34" charset="0"/>
              </a:rPr>
              <a:t>das Variáveis – jLabel</a:t>
            </a:r>
            <a:r>
              <a:rPr lang="pt-BR" sz="4000" dirty="0" smtClean="0">
                <a:solidFill>
                  <a:srgbClr val="92D050"/>
                </a:solidFill>
                <a:latin typeface="+mj-lt"/>
              </a:rPr>
              <a:t>2</a:t>
            </a:r>
            <a:r>
              <a:rPr lang="pt-BR" sz="4000" dirty="0" smtClean="0">
                <a:solidFill>
                  <a:srgbClr val="92D050"/>
                </a:solidFill>
                <a:latin typeface="Gill Sans MT" pitchFamily="34" charset="0"/>
              </a:rPr>
              <a:t>  </a:t>
            </a:r>
            <a:endParaRPr lang="pt-BR" sz="40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733256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5373216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 b="6250"/>
          <a:stretch>
            <a:fillRect/>
          </a:stretch>
        </p:blipFill>
        <p:spPr bwMode="auto">
          <a:xfrm>
            <a:off x="0" y="764704"/>
            <a:ext cx="9144000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FF0000"/>
                </a:solidFill>
                <a:latin typeface="Gill Sans MT" pitchFamily="34" charset="0"/>
              </a:rPr>
              <a:t>Mudando o nome </a:t>
            </a:r>
            <a:r>
              <a:rPr lang="pt-BR" sz="4000" dirty="0" smtClean="0">
                <a:solidFill>
                  <a:srgbClr val="92D050"/>
                </a:solidFill>
                <a:latin typeface="Gill Sans MT" pitchFamily="34" charset="0"/>
              </a:rPr>
              <a:t>das Variáveis – jLabel</a:t>
            </a:r>
            <a:r>
              <a:rPr lang="pt-BR" sz="4000" dirty="0" smtClean="0">
                <a:solidFill>
                  <a:srgbClr val="92D050"/>
                </a:solidFill>
                <a:latin typeface="+mj-lt"/>
              </a:rPr>
              <a:t>1</a:t>
            </a:r>
            <a:r>
              <a:rPr lang="pt-BR" sz="4000" dirty="0" smtClean="0">
                <a:solidFill>
                  <a:srgbClr val="92D050"/>
                </a:solidFill>
                <a:latin typeface="Gill Sans MT" pitchFamily="34" charset="0"/>
              </a:rPr>
              <a:t>  </a:t>
            </a:r>
            <a:endParaRPr lang="pt-BR" sz="40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5949280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67744" y="5661248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 b="5070"/>
          <a:stretch>
            <a:fillRect/>
          </a:stretch>
        </p:blipFill>
        <p:spPr bwMode="auto">
          <a:xfrm>
            <a:off x="0" y="764704"/>
            <a:ext cx="9144000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FF0000"/>
                </a:solidFill>
                <a:latin typeface="Gill Sans MT" pitchFamily="34" charset="0"/>
              </a:rPr>
              <a:t>Mudando o nome </a:t>
            </a:r>
            <a:r>
              <a:rPr lang="pt-BR" sz="4000" dirty="0" smtClean="0">
                <a:solidFill>
                  <a:srgbClr val="92D050"/>
                </a:solidFill>
                <a:latin typeface="Gill Sans MT" pitchFamily="34" charset="0"/>
              </a:rPr>
              <a:t>das Variáveis – jButton</a:t>
            </a:r>
            <a:r>
              <a:rPr lang="pt-BR" sz="4000" dirty="0" smtClean="0">
                <a:solidFill>
                  <a:srgbClr val="92D050"/>
                </a:solidFill>
                <a:latin typeface="+mj-lt"/>
              </a:rPr>
              <a:t>2</a:t>
            </a:r>
            <a:r>
              <a:rPr lang="pt-BR" sz="4000" dirty="0" smtClean="0">
                <a:solidFill>
                  <a:srgbClr val="92D050"/>
                </a:solidFill>
                <a:latin typeface="Gill Sans MT" pitchFamily="34" charset="0"/>
              </a:rPr>
              <a:t>  </a:t>
            </a:r>
            <a:endParaRPr lang="pt-BR" sz="40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5661248"/>
            <a:ext cx="1857356" cy="609591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5373216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 b="5070"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aixaDeTexto 3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Programação dos Componentes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Acessando o Código Fonte</a:t>
            </a:r>
            <a:endParaRPr lang="pt-BR" sz="36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5" name="Imagem 4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6021288"/>
            <a:ext cx="1857356" cy="609591"/>
          </a:xfrm>
          <a:prstGeom prst="rect">
            <a:avLst/>
          </a:prstGeom>
          <a:noFill/>
        </p:spPr>
      </p:pic>
      <p:pic>
        <p:nvPicPr>
          <p:cNvPr id="6" name="Imagem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80312" y="5733256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eta para a direita 6"/>
          <p:cNvSpPr/>
          <p:nvPr/>
        </p:nvSpPr>
        <p:spPr>
          <a:xfrm rot="13592933">
            <a:off x="1786838" y="2340324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 b="5054"/>
          <a:stretch>
            <a:fillRect/>
          </a:stretch>
        </p:blipFill>
        <p:spPr bwMode="auto">
          <a:xfrm>
            <a:off x="0" y="1196752"/>
            <a:ext cx="9172818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eta para a direita 2"/>
          <p:cNvSpPr/>
          <p:nvPr/>
        </p:nvSpPr>
        <p:spPr>
          <a:xfrm>
            <a:off x="5580112" y="3501008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619672" y="4869160"/>
            <a:ext cx="60486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rgbClr val="FF0000"/>
                </a:solidFill>
                <a:latin typeface="Gill Sans MT" pitchFamily="34" charset="0"/>
              </a:rPr>
              <a:t>Programação dos Componentes: </a:t>
            </a:r>
          </a:p>
          <a:p>
            <a:pPr algn="ctr"/>
            <a:r>
              <a:rPr lang="pt-BR" sz="3200" dirty="0" smtClean="0">
                <a:solidFill>
                  <a:srgbClr val="92D050"/>
                </a:solidFill>
                <a:latin typeface="Gill Sans MT" pitchFamily="34" charset="0"/>
              </a:rPr>
              <a:t>jButton</a:t>
            </a:r>
            <a:r>
              <a:rPr lang="pt-BR" sz="3200" dirty="0" smtClean="0">
                <a:solidFill>
                  <a:srgbClr val="92D050"/>
                </a:solidFill>
                <a:latin typeface="+mj-lt"/>
              </a:rPr>
              <a:t>1 (Botão Acessar)</a:t>
            </a:r>
            <a:r>
              <a:rPr lang="pt-BR" sz="3200" dirty="0" smtClean="0">
                <a:solidFill>
                  <a:srgbClr val="92D050"/>
                </a:solidFill>
                <a:latin typeface="Gill Sans MT" pitchFamily="34" charset="0"/>
              </a:rPr>
              <a:t>  </a:t>
            </a:r>
            <a:endParaRPr lang="pt-BR" sz="3200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Programação dos Componentes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Acessando o Código Fonte</a:t>
            </a:r>
            <a:endParaRPr lang="pt-BR" sz="3600" dirty="0">
              <a:solidFill>
                <a:srgbClr val="92D05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 b="4604"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Programação dos Componentes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Como voltar a Tela do Projeto </a:t>
            </a:r>
            <a:r>
              <a:rPr lang="pt-BR" sz="3600" dirty="0" smtClean="0">
                <a:solidFill>
                  <a:srgbClr val="92D050"/>
                </a:solidFill>
                <a:latin typeface="+mj-lt"/>
              </a:rPr>
              <a:t>(Interface Gráfica)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  </a:t>
            </a:r>
            <a:endParaRPr lang="pt-BR" sz="3600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7" name="Seta para a direita 6"/>
          <p:cNvSpPr/>
          <p:nvPr/>
        </p:nvSpPr>
        <p:spPr>
          <a:xfrm rot="13765053">
            <a:off x="2280819" y="2275698"/>
            <a:ext cx="978408" cy="4846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4282" y="0"/>
            <a:ext cx="8715436" cy="5597509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pt-BR" sz="4000" b="1" u="sng" dirty="0" smtClean="0">
                <a:solidFill>
                  <a:srgbClr val="C00000"/>
                </a:solidFill>
              </a:rPr>
              <a:t>Instalando </a:t>
            </a:r>
            <a:r>
              <a:rPr lang="pt-BR" sz="4000" b="1" u="sng" dirty="0" err="1" smtClean="0">
                <a:solidFill>
                  <a:srgbClr val="C00000"/>
                </a:solidFill>
              </a:rPr>
              <a:t>Netbeans</a:t>
            </a:r>
            <a:r>
              <a:rPr lang="pt-BR" sz="4000" b="1" u="sng" dirty="0" smtClean="0">
                <a:solidFill>
                  <a:srgbClr val="C00000"/>
                </a:solidFill>
              </a:rPr>
              <a:t> xxx: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>
                <a:solidFill>
                  <a:srgbClr val="C00000"/>
                </a:solidFill>
              </a:rPr>
              <a:t>Pesquisa em site de busca pelo instalador no NETBEANS xxx – </a:t>
            </a:r>
            <a:r>
              <a:rPr lang="pt-BR" dirty="0" smtClean="0">
                <a:solidFill>
                  <a:srgbClr val="C00000"/>
                </a:solidFill>
                <a:hlinkClick r:id="rId2"/>
              </a:rPr>
              <a:t>https://netbeans.org</a:t>
            </a:r>
            <a:r>
              <a:rPr lang="pt-BR" dirty="0" smtClean="0">
                <a:solidFill>
                  <a:srgbClr val="C00000"/>
                </a:solidFill>
              </a:rPr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>
                <a:solidFill>
                  <a:srgbClr val="C00000"/>
                </a:solidFill>
              </a:rPr>
              <a:t>No site procurar pelo botão ou link DOWNLOAD;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 smtClean="0">
                <a:solidFill>
                  <a:srgbClr val="C00000"/>
                </a:solidFill>
              </a:rPr>
              <a:t>Escolher a plataforma utilizada – Sistema Operacional;</a:t>
            </a:r>
          </a:p>
          <a:p>
            <a:pPr marL="514350" indent="-514350">
              <a:buFont typeface="+mj-lt"/>
              <a:buAutoNum type="arabicPeriod"/>
            </a:pPr>
            <a:endParaRPr lang="pt-BR" dirty="0" smtClean="0">
              <a:solidFill>
                <a:srgbClr val="C00000"/>
              </a:solidFill>
            </a:endParaRPr>
          </a:p>
          <a:p>
            <a:pPr marL="514350" indent="-514350">
              <a:buNone/>
            </a:pPr>
            <a:endParaRPr lang="pt-BR" dirty="0">
              <a:solidFill>
                <a:srgbClr val="C00000"/>
              </a:solidFill>
            </a:endParaRPr>
          </a:p>
        </p:txBody>
      </p:sp>
      <p:pic>
        <p:nvPicPr>
          <p:cNvPr id="4" name="Imagem 3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1632" y="4941168"/>
            <a:ext cx="3312368" cy="1152128"/>
          </a:xfrm>
          <a:prstGeom prst="rect">
            <a:avLst/>
          </a:prstGeom>
          <a:noFill/>
        </p:spPr>
      </p:pic>
      <p:pic>
        <p:nvPicPr>
          <p:cNvPr id="5" name="Imagem 4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60232" y="3645024"/>
            <a:ext cx="1944216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3861048"/>
            <a:ext cx="4869214" cy="214884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 b="5070"/>
          <a:stretch>
            <a:fillRect/>
          </a:stretch>
        </p:blipFill>
        <p:spPr bwMode="auto">
          <a:xfrm>
            <a:off x="251520" y="1424481"/>
            <a:ext cx="8355177" cy="5172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aixaDeTexto 3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Programação dos Componentes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jButton</a:t>
            </a:r>
            <a:r>
              <a:rPr lang="pt-BR" sz="3600" dirty="0" smtClean="0">
                <a:solidFill>
                  <a:srgbClr val="92D050"/>
                </a:solidFill>
                <a:latin typeface="+mj-lt"/>
              </a:rPr>
              <a:t>1 e jButton2 (Botão Acessar e Cancelar)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  </a:t>
            </a:r>
            <a:endParaRPr lang="pt-BR" sz="3600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5" name="Seta para a esquerda 4"/>
          <p:cNvSpPr/>
          <p:nvPr/>
        </p:nvSpPr>
        <p:spPr>
          <a:xfrm>
            <a:off x="7380312" y="2924944"/>
            <a:ext cx="1584176" cy="142073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BOTÃO ACESSAR</a:t>
            </a:r>
            <a:endParaRPr lang="pt-BR" b="1" dirty="0"/>
          </a:p>
        </p:txBody>
      </p:sp>
      <p:sp>
        <p:nvSpPr>
          <p:cNvPr id="6" name="Chave dupla 5"/>
          <p:cNvSpPr/>
          <p:nvPr/>
        </p:nvSpPr>
        <p:spPr>
          <a:xfrm>
            <a:off x="1907704" y="2852936"/>
            <a:ext cx="5400600" cy="1512168"/>
          </a:xfrm>
          <a:prstGeom prst="bracePair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esquerda 6"/>
          <p:cNvSpPr/>
          <p:nvPr/>
        </p:nvSpPr>
        <p:spPr>
          <a:xfrm>
            <a:off x="7380312" y="4437112"/>
            <a:ext cx="1584176" cy="142073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BOTÃO CANCELAR</a:t>
            </a:r>
            <a:endParaRPr lang="pt-BR" b="1" dirty="0"/>
          </a:p>
        </p:txBody>
      </p:sp>
      <p:sp>
        <p:nvSpPr>
          <p:cNvPr id="8" name="Chave dupla 7"/>
          <p:cNvSpPr/>
          <p:nvPr/>
        </p:nvSpPr>
        <p:spPr>
          <a:xfrm>
            <a:off x="1907704" y="4941168"/>
            <a:ext cx="5400600" cy="504056"/>
          </a:xfrm>
          <a:prstGeom prst="bracePair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 cstate="print"/>
          <a:srcRect b="5951"/>
          <a:stretch>
            <a:fillRect/>
          </a:stretch>
        </p:blipFill>
        <p:spPr bwMode="auto">
          <a:xfrm>
            <a:off x="0" y="1268760"/>
            <a:ext cx="9144000" cy="558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Programação dos Componentes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Testando o Código</a:t>
            </a:r>
            <a:endParaRPr lang="pt-BR" sz="3600" dirty="0">
              <a:solidFill>
                <a:srgbClr val="92D05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 b="6311"/>
          <a:stretch>
            <a:fillRect/>
          </a:stretch>
        </p:blipFill>
        <p:spPr bwMode="auto">
          <a:xfrm>
            <a:off x="0" y="1268760"/>
            <a:ext cx="9144000" cy="558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Programação dos Componentes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Testando Código</a:t>
            </a:r>
            <a:endParaRPr lang="pt-BR" sz="3600" dirty="0">
              <a:solidFill>
                <a:srgbClr val="92D05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 cstate="print"/>
          <a:srcRect b="5433"/>
          <a:stretch>
            <a:fillRect/>
          </a:stretch>
        </p:blipFill>
        <p:spPr bwMode="auto">
          <a:xfrm>
            <a:off x="-1" y="1340768"/>
            <a:ext cx="9144001" cy="55172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aixaDeTexto 3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Programação dos Componentes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Testando Código</a:t>
            </a:r>
            <a:endParaRPr lang="pt-BR" sz="3600" dirty="0">
              <a:solidFill>
                <a:srgbClr val="92D05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 b="5816"/>
          <a:stretch>
            <a:fillRect/>
          </a:stretch>
        </p:blipFill>
        <p:spPr bwMode="auto">
          <a:xfrm>
            <a:off x="-1" y="1196752"/>
            <a:ext cx="9144001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Programação dos Componentes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Testando Código</a:t>
            </a:r>
            <a:endParaRPr lang="pt-BR" sz="3600" dirty="0">
              <a:solidFill>
                <a:srgbClr val="92D05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 b="5126"/>
          <a:stretch>
            <a:fillRect/>
          </a:stretch>
        </p:blipFill>
        <p:spPr bwMode="auto">
          <a:xfrm>
            <a:off x="0" y="1196752"/>
            <a:ext cx="9144000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Programação dos Componentes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Testando Código</a:t>
            </a:r>
            <a:endParaRPr lang="pt-BR" sz="3600" dirty="0">
              <a:solidFill>
                <a:srgbClr val="92D05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 b="5269"/>
          <a:stretch>
            <a:fillRect/>
          </a:stretch>
        </p:blipFill>
        <p:spPr bwMode="auto">
          <a:xfrm>
            <a:off x="0" y="1196753"/>
            <a:ext cx="9144000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Programação dos Componentes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Testando Código</a:t>
            </a:r>
            <a:endParaRPr lang="pt-BR" sz="3600" dirty="0">
              <a:solidFill>
                <a:srgbClr val="92D05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 b="5790"/>
          <a:stretch>
            <a:fillRect/>
          </a:stretch>
        </p:blipFill>
        <p:spPr bwMode="auto">
          <a:xfrm>
            <a:off x="0" y="1268760"/>
            <a:ext cx="9144000" cy="5589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Programação dos Componentes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Testando Código</a:t>
            </a:r>
            <a:endParaRPr lang="pt-BR" sz="3600" dirty="0">
              <a:solidFill>
                <a:srgbClr val="92D05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2" cstate="print"/>
          <a:srcRect b="5662"/>
          <a:stretch>
            <a:fillRect/>
          </a:stretch>
        </p:blipFill>
        <p:spPr bwMode="auto">
          <a:xfrm>
            <a:off x="0" y="1268760"/>
            <a:ext cx="9144000" cy="558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aixaDeTexto 2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Programação dos Componentes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Testando Código</a:t>
            </a:r>
            <a:endParaRPr lang="pt-BR" sz="3600" dirty="0">
              <a:solidFill>
                <a:srgbClr val="92D05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Criando Tela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Criando a Tela Inicial</a:t>
            </a:r>
            <a:endParaRPr lang="pt-BR" sz="3600" dirty="0">
              <a:solidFill>
                <a:srgbClr val="92D050"/>
              </a:solidFill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7164288" y="3645024"/>
            <a:ext cx="216024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b="4654"/>
          <a:stretch>
            <a:fillRect/>
          </a:stretch>
        </p:blipFill>
        <p:spPr bwMode="auto">
          <a:xfrm>
            <a:off x="251519" y="1268760"/>
            <a:ext cx="8731381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6250"/>
          <a:stretch>
            <a:fillRect/>
          </a:stretch>
        </p:blipFill>
        <p:spPr bwMode="auto">
          <a:xfrm>
            <a:off x="0" y="1124744"/>
            <a:ext cx="9144000" cy="5733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m 4" descr="IFTO_LOGO_araguaina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86644" y="260648"/>
            <a:ext cx="1857356" cy="609591"/>
          </a:xfrm>
          <a:prstGeom prst="rect">
            <a:avLst/>
          </a:prstGeom>
          <a:noFill/>
        </p:spPr>
      </p:pic>
      <p:pic>
        <p:nvPicPr>
          <p:cNvPr id="6" name="Imagem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86678" y="0"/>
            <a:ext cx="13573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aixaDeTexto 6"/>
          <p:cNvSpPr txBox="1"/>
          <p:nvPr/>
        </p:nvSpPr>
        <p:spPr>
          <a:xfrm>
            <a:off x="179512" y="188640"/>
            <a:ext cx="65527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rgbClr val="FF0000"/>
                </a:solidFill>
              </a:rPr>
              <a:t>INSTALANDO O JAVA E NETBEANS</a:t>
            </a:r>
            <a:endParaRPr lang="pt-BR" sz="2800" b="1" dirty="0">
              <a:solidFill>
                <a:srgbClr val="FF0000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4572000" y="3356992"/>
            <a:ext cx="3672408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Criando Tela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Criando os Menus/SubMenus da Tela Inicial</a:t>
            </a:r>
            <a:endParaRPr lang="pt-BR" sz="36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b="5877"/>
          <a:stretch>
            <a:fillRect/>
          </a:stretch>
        </p:blipFill>
        <p:spPr bwMode="auto">
          <a:xfrm>
            <a:off x="179512" y="1124744"/>
            <a:ext cx="8844830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Criando Tela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Criando o Formulário de Cadastro de Funcionários</a:t>
            </a:r>
            <a:endParaRPr lang="pt-BR" sz="36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6250"/>
          <a:stretch>
            <a:fillRect/>
          </a:stretch>
        </p:blipFill>
        <p:spPr bwMode="auto">
          <a:xfrm>
            <a:off x="179512" y="1124744"/>
            <a:ext cx="8784976" cy="5556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6081"/>
          <a:stretch>
            <a:fillRect/>
          </a:stretch>
        </p:blipFill>
        <p:spPr bwMode="auto">
          <a:xfrm>
            <a:off x="179511" y="1196752"/>
            <a:ext cx="8864001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aixaDeTexto 4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Criando Tela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Criando o Formulário de Cadastro de Pacientes</a:t>
            </a:r>
            <a:endParaRPr lang="pt-BR" sz="3600" dirty="0">
              <a:solidFill>
                <a:srgbClr val="92D050"/>
              </a:solidFill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Criando Tela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Criando o formulário Consulta</a:t>
            </a:r>
            <a:endParaRPr lang="pt-BR" sz="36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l="13555" t="4547" r="12838" b="5266"/>
          <a:stretch>
            <a:fillRect/>
          </a:stretch>
        </p:blipFill>
        <p:spPr bwMode="auto">
          <a:xfrm>
            <a:off x="179512" y="1124743"/>
            <a:ext cx="8784976" cy="5555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Criando Tela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Criando o formulário de Calculo do IMC</a:t>
            </a:r>
            <a:endParaRPr lang="pt-BR" sz="3600" dirty="0">
              <a:solidFill>
                <a:srgbClr val="92D050"/>
              </a:solidFill>
              <a:latin typeface="+mj-lt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b="4858"/>
          <a:stretch>
            <a:fillRect/>
          </a:stretch>
        </p:blipFill>
        <p:spPr bwMode="auto">
          <a:xfrm>
            <a:off x="179512" y="1124744"/>
            <a:ext cx="8884710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Programação dos Componentes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Testando Código</a:t>
            </a:r>
            <a:endParaRPr lang="pt-BR" sz="3600" dirty="0">
              <a:solidFill>
                <a:srgbClr val="92D05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b="5992"/>
          <a:stretch>
            <a:fillRect/>
          </a:stretch>
        </p:blipFill>
        <p:spPr bwMode="auto">
          <a:xfrm>
            <a:off x="179511" y="1196752"/>
            <a:ext cx="8855647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Programação dos Componentes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Testando Código</a:t>
            </a:r>
            <a:endParaRPr lang="pt-BR" sz="3600" dirty="0">
              <a:solidFill>
                <a:srgbClr val="92D05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b="5205"/>
          <a:stretch>
            <a:fillRect/>
          </a:stretch>
        </p:blipFill>
        <p:spPr bwMode="auto">
          <a:xfrm>
            <a:off x="179512" y="1196752"/>
            <a:ext cx="8782136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Programação dos Componentes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Testando Código</a:t>
            </a:r>
            <a:endParaRPr lang="pt-BR" sz="3600" dirty="0">
              <a:solidFill>
                <a:srgbClr val="92D05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b="5389"/>
          <a:stretch>
            <a:fillRect/>
          </a:stretch>
        </p:blipFill>
        <p:spPr bwMode="auto">
          <a:xfrm>
            <a:off x="179512" y="1196752"/>
            <a:ext cx="8799190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Programação dos Componentes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Testando Código</a:t>
            </a:r>
            <a:endParaRPr lang="pt-BR" sz="36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0" y="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>
                <a:solidFill>
                  <a:srgbClr val="FF0000"/>
                </a:solidFill>
                <a:latin typeface="Gill Sans MT" pitchFamily="34" charset="0"/>
              </a:rPr>
              <a:t>Programação dos Componentes – </a:t>
            </a:r>
            <a:r>
              <a:rPr lang="pt-BR" sz="3600" dirty="0" smtClean="0">
                <a:solidFill>
                  <a:srgbClr val="92D050"/>
                </a:solidFill>
                <a:latin typeface="Gill Sans MT" pitchFamily="34" charset="0"/>
              </a:rPr>
              <a:t>Testando Código</a:t>
            </a:r>
            <a:endParaRPr lang="pt-BR" sz="3600" dirty="0">
              <a:solidFill>
                <a:srgbClr val="92D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1856</TotalTime>
  <Words>1035</Words>
  <Application>Microsoft Office PowerPoint</Application>
  <PresentationFormat>Apresentação na tela (4:3)</PresentationFormat>
  <Paragraphs>182</Paragraphs>
  <Slides>103</Slides>
  <Notes>15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103</vt:i4>
      </vt:variant>
    </vt:vector>
  </HeadingPairs>
  <TitlesOfParts>
    <vt:vector size="104" baseType="lpstr">
      <vt:lpstr>Tema do Office</vt:lpstr>
      <vt:lpstr>Desenvolvimentos de Sistemas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POO – Programação Orientada a Objeto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POO – Programação Orientada a Objeto</vt:lpstr>
      <vt:lpstr>POO – Programação Orientada a Objeto</vt:lpstr>
      <vt:lpstr>POO – Programação Orientada a Objeto</vt:lpstr>
      <vt:lpstr>POO – Programação Orientada a Objeto</vt:lpstr>
      <vt:lpstr>POO – Programação Orientada a Objeto</vt:lpstr>
      <vt:lpstr>POO – Programação Orientada a Objeto</vt:lpstr>
      <vt:lpstr>POO – Programação Orientada a Objeto</vt:lpstr>
      <vt:lpstr>POO – Programação Orientada a Objeto</vt:lpstr>
      <vt:lpstr>POO – Programação Orientada a Objeto</vt:lpstr>
      <vt:lpstr>POO – Programação Orientada a Objeto</vt:lpstr>
      <vt:lpstr>POO – Programação Orientada a Objeto</vt:lpstr>
      <vt:lpstr>POO – Programação Orientada a Objeto</vt:lpstr>
      <vt:lpstr>POO – Criando Classes no NETBEANS: </vt:lpstr>
      <vt:lpstr>Criando Tela de Login no NETBEANS:  Pró-Vida </vt:lpstr>
      <vt:lpstr>Criando Tela de Login no NETBEANS: 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Desenvolvimentos de Sistemas</dc:title>
  <dc:creator>thonviana</dc:creator>
  <cp:lastModifiedBy>thonviana</cp:lastModifiedBy>
  <cp:revision>37</cp:revision>
  <dcterms:created xsi:type="dcterms:W3CDTF">2015-08-09T03:47:13Z</dcterms:created>
  <dcterms:modified xsi:type="dcterms:W3CDTF">2015-10-19T15:39:42Z</dcterms:modified>
</cp:coreProperties>
</file>